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9" r:id="rId3"/>
    <p:sldId id="258" r:id="rId4"/>
    <p:sldId id="260" r:id="rId5"/>
    <p:sldId id="286" r:id="rId6"/>
    <p:sldId id="287" r:id="rId7"/>
    <p:sldId id="298" r:id="rId8"/>
    <p:sldId id="299" r:id="rId9"/>
    <p:sldId id="301" r:id="rId10"/>
    <p:sldId id="302" r:id="rId11"/>
    <p:sldId id="303" r:id="rId12"/>
    <p:sldId id="304" r:id="rId13"/>
    <p:sldId id="300" r:id="rId14"/>
    <p:sldId id="309" r:id="rId15"/>
    <p:sldId id="308" r:id="rId16"/>
    <p:sldId id="307" r:id="rId17"/>
    <p:sldId id="306" r:id="rId18"/>
    <p:sldId id="310" r:id="rId19"/>
    <p:sldId id="305" r:id="rId20"/>
    <p:sldId id="288" r:id="rId21"/>
    <p:sldId id="294" r:id="rId22"/>
    <p:sldId id="261" r:id="rId23"/>
    <p:sldId id="262" r:id="rId24"/>
    <p:sldId id="263" r:id="rId25"/>
    <p:sldId id="264" r:id="rId26"/>
    <p:sldId id="273" r:id="rId27"/>
    <p:sldId id="266" r:id="rId28"/>
    <p:sldId id="268" r:id="rId29"/>
    <p:sldId id="278" r:id="rId30"/>
    <p:sldId id="269" r:id="rId31"/>
    <p:sldId id="272" r:id="rId32"/>
    <p:sldId id="271" r:id="rId33"/>
    <p:sldId id="270" r:id="rId34"/>
    <p:sldId id="274" r:id="rId35"/>
    <p:sldId id="275" r:id="rId36"/>
    <p:sldId id="257" r:id="rId37"/>
    <p:sldId id="311" r:id="rId38"/>
    <p:sldId id="312" r:id="rId39"/>
    <p:sldId id="276" r:id="rId40"/>
    <p:sldId id="314" r:id="rId41"/>
    <p:sldId id="317" r:id="rId42"/>
    <p:sldId id="319" r:id="rId43"/>
    <p:sldId id="320" r:id="rId44"/>
    <p:sldId id="265" r:id="rId45"/>
    <p:sldId id="321" r:id="rId46"/>
    <p:sldId id="267" r:id="rId47"/>
    <p:sldId id="277" r:id="rId48"/>
    <p:sldId id="322"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9"/>
    <p:restoredTop sz="82468"/>
  </p:normalViewPr>
  <p:slideViewPr>
    <p:cSldViewPr snapToGrid="0">
      <p:cViewPr>
        <p:scale>
          <a:sx n="78" d="100"/>
          <a:sy n="78" d="100"/>
        </p:scale>
        <p:origin x="-638" y="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66872-F21B-9548-ABE6-C4DC11079C18}" type="datetimeFigureOut">
              <a:rPr lang="fr-FR" smtClean="0"/>
              <a:t>20/05/2024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D0B6E-5333-BE4E-9F86-1B0B710569FC}" type="slidenum">
              <a:rPr lang="fr-FR" smtClean="0"/>
              <a:t>‹#›</a:t>
            </a:fld>
            <a:endParaRPr lang="fr-FR"/>
          </a:p>
        </p:txBody>
      </p:sp>
    </p:spTree>
    <p:extLst>
      <p:ext uri="{BB962C8B-B14F-4D97-AF65-F5344CB8AC3E}">
        <p14:creationId xmlns:p14="http://schemas.microsoft.com/office/powerpoint/2010/main" val="115237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hchr.org/EN/ProfessionalInterest/Pages/CoreInstruments.aspx"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standup4humanrights.org/e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tandup4humanrights.org/en/declaration.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ohchr.org/sites/default/files/Documents/Publications/FactSheet2Rev.1en.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Introduction of </a:t>
            </a:r>
            <a:r>
              <a:rPr lang="fr-FR" dirty="0" err="1"/>
              <a:t>facilitators</a:t>
            </a:r>
            <a:r>
              <a:rPr lang="fr-FR" dirty="0"/>
              <a:t> </a:t>
            </a:r>
          </a:p>
          <a:p>
            <a:pPr marL="171450" indent="-171450">
              <a:buFontTx/>
              <a:buChar char="-"/>
            </a:pPr>
            <a:r>
              <a:rPr lang="fr-FR" dirty="0"/>
              <a:t>Introduction of participants </a:t>
            </a:r>
          </a:p>
          <a:p>
            <a:pPr marL="171450" indent="-171450">
              <a:buFontTx/>
              <a:buChar char="-"/>
            </a:pPr>
            <a:r>
              <a:rPr lang="fr-FR" dirty="0" err="1"/>
              <a:t>Presentation</a:t>
            </a:r>
            <a:r>
              <a:rPr lang="fr-FR" dirty="0"/>
              <a:t> of the </a:t>
            </a:r>
            <a:r>
              <a:rPr lang="fr-FR" dirty="0" err="1"/>
              <a:t>detailled</a:t>
            </a:r>
            <a:r>
              <a:rPr lang="fr-FR" dirty="0"/>
              <a:t> Agenda – </a:t>
            </a:r>
            <a:r>
              <a:rPr lang="fr-FR" dirty="0" err="1"/>
              <a:t>next</a:t>
            </a:r>
            <a:r>
              <a:rPr lang="fr-FR" dirty="0"/>
              <a:t> slide</a:t>
            </a:r>
          </a:p>
          <a:p>
            <a:pPr marL="171450" indent="-171450">
              <a:buFontTx/>
              <a:buChar char="-"/>
            </a:pPr>
            <a:r>
              <a:rPr lang="fr-FR" dirty="0"/>
              <a:t>Questions to participants: </a:t>
            </a:r>
            <a:r>
              <a:rPr lang="fr-FR" dirty="0" err="1"/>
              <a:t>what</a:t>
            </a:r>
            <a:r>
              <a:rPr lang="fr-FR" dirty="0"/>
              <a:t> are </a:t>
            </a:r>
            <a:r>
              <a:rPr lang="fr-FR" dirty="0" err="1"/>
              <a:t>your</a:t>
            </a:r>
            <a:r>
              <a:rPr lang="fr-FR" dirty="0"/>
              <a:t> expectations?</a:t>
            </a:r>
          </a:p>
          <a:p>
            <a:pPr marL="171450" indent="-171450">
              <a:buFontTx/>
              <a:buChar char="-"/>
            </a:pPr>
            <a:r>
              <a:rPr lang="fr-FR" dirty="0"/>
              <a:t>Rules </a:t>
            </a:r>
            <a:r>
              <a:rPr lang="fr-FR" dirty="0" err="1"/>
              <a:t>during</a:t>
            </a:r>
            <a:r>
              <a:rPr lang="fr-FR" dirty="0"/>
              <a:t> the training: </a:t>
            </a:r>
          </a:p>
          <a:p>
            <a:pPr marL="628650" lvl="1" indent="-171450">
              <a:buFontTx/>
              <a:buChar char="-"/>
            </a:pPr>
            <a:r>
              <a:rPr lang="fr-FR" dirty="0" err="1"/>
              <a:t>raise</a:t>
            </a:r>
            <a:r>
              <a:rPr lang="fr-FR" dirty="0"/>
              <a:t> hands to </a:t>
            </a:r>
            <a:r>
              <a:rPr lang="fr-FR" dirty="0" err="1"/>
              <a:t>ask</a:t>
            </a:r>
            <a:r>
              <a:rPr lang="fr-FR" dirty="0"/>
              <a:t> a question</a:t>
            </a:r>
          </a:p>
          <a:p>
            <a:pPr marL="628650" lvl="1" indent="-171450">
              <a:buFontTx/>
              <a:buChar char="-"/>
            </a:pPr>
            <a:r>
              <a:rPr lang="fr-FR" dirty="0" err="1"/>
              <a:t>Listen</a:t>
            </a:r>
            <a:r>
              <a:rPr lang="fr-FR" dirty="0"/>
              <a:t> to </a:t>
            </a:r>
            <a:r>
              <a:rPr lang="fr-FR" dirty="0" err="1"/>
              <a:t>each</a:t>
            </a:r>
            <a:r>
              <a:rPr lang="fr-FR" dirty="0"/>
              <a:t> </a:t>
            </a:r>
            <a:r>
              <a:rPr lang="fr-FR" dirty="0" err="1"/>
              <a:t>other</a:t>
            </a:r>
            <a:endParaRPr lang="fr-FR" dirty="0"/>
          </a:p>
          <a:p>
            <a:pPr marL="628650" lvl="1" indent="-171450">
              <a:buFontTx/>
              <a:buChar char="-"/>
            </a:pPr>
            <a:r>
              <a:rPr lang="fr-FR" dirty="0"/>
              <a:t>Be on time </a:t>
            </a:r>
          </a:p>
          <a:p>
            <a:pPr marL="628650" lvl="1" indent="-171450">
              <a:buFontTx/>
              <a:buChar char="-"/>
            </a:pPr>
            <a:r>
              <a:rPr lang="fr-FR" dirty="0" err="1"/>
              <a:t>Pay</a:t>
            </a:r>
            <a:r>
              <a:rPr lang="fr-FR" dirty="0"/>
              <a:t> attention – the slides and </a:t>
            </a:r>
            <a:r>
              <a:rPr lang="fr-FR" dirty="0" err="1"/>
              <a:t>additional</a:t>
            </a:r>
            <a:r>
              <a:rPr lang="fr-FR" dirty="0"/>
              <a:t> </a:t>
            </a:r>
            <a:r>
              <a:rPr lang="fr-FR" dirty="0" err="1"/>
              <a:t>material</a:t>
            </a:r>
            <a:r>
              <a:rPr lang="fr-FR" dirty="0"/>
              <a:t> </a:t>
            </a:r>
            <a:r>
              <a:rPr lang="fr-FR" dirty="0" err="1"/>
              <a:t>will</a:t>
            </a:r>
            <a:r>
              <a:rPr lang="fr-FR" dirty="0"/>
              <a:t> </a:t>
            </a:r>
            <a:r>
              <a:rPr lang="fr-FR" dirty="0" err="1"/>
              <a:t>be</a:t>
            </a:r>
            <a:r>
              <a:rPr lang="fr-FR" dirty="0"/>
              <a:t> </a:t>
            </a:r>
            <a:r>
              <a:rPr lang="fr-FR" dirty="0" err="1"/>
              <a:t>given</a:t>
            </a:r>
            <a:r>
              <a:rPr lang="fr-FR" dirty="0"/>
              <a:t> to </a:t>
            </a:r>
            <a:r>
              <a:rPr lang="fr-FR" dirty="0" err="1"/>
              <a:t>you</a:t>
            </a:r>
            <a:r>
              <a:rPr lang="fr-FR" dirty="0"/>
              <a:t> </a:t>
            </a:r>
            <a:r>
              <a:rPr lang="fr-FR" dirty="0" err="1"/>
              <a:t>after</a:t>
            </a:r>
            <a:r>
              <a:rPr lang="fr-FR" dirty="0"/>
              <a:t> the training </a:t>
            </a:r>
          </a:p>
        </p:txBody>
      </p:sp>
      <p:sp>
        <p:nvSpPr>
          <p:cNvPr id="4" name="Espace réservé du numéro de diapositive 3"/>
          <p:cNvSpPr>
            <a:spLocks noGrp="1"/>
          </p:cNvSpPr>
          <p:nvPr>
            <p:ph type="sldNum" sz="quarter" idx="5"/>
          </p:nvPr>
        </p:nvSpPr>
        <p:spPr/>
        <p:txBody>
          <a:bodyPr/>
          <a:lstStyle/>
          <a:p>
            <a:fld id="{8F9D0B6E-5333-BE4E-9F86-1B0B710569FC}" type="slidenum">
              <a:rPr lang="fr-FR" smtClean="0"/>
              <a:t>2</a:t>
            </a:fld>
            <a:endParaRPr lang="fr-FR"/>
          </a:p>
        </p:txBody>
      </p:sp>
    </p:spTree>
    <p:extLst>
      <p:ext uri="{BB962C8B-B14F-4D97-AF65-F5344CB8AC3E}">
        <p14:creationId xmlns:p14="http://schemas.microsoft.com/office/powerpoint/2010/main" val="401966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9D0B6E-5333-BE4E-9F86-1B0B710569FC}" type="slidenum">
              <a:rPr lang="fr-FR" smtClean="0"/>
              <a:t>21</a:t>
            </a:fld>
            <a:endParaRPr lang="fr-FR"/>
          </a:p>
        </p:txBody>
      </p:sp>
    </p:spTree>
    <p:extLst>
      <p:ext uri="{BB962C8B-B14F-4D97-AF65-F5344CB8AC3E}">
        <p14:creationId xmlns:p14="http://schemas.microsoft.com/office/powerpoint/2010/main" val="366107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buFont typeface="Symbol" pitchFamily="2" charset="2"/>
              <a:buChar char=""/>
            </a:pPr>
            <a:r>
              <a:rPr lang="en-US" sz="1800" b="1" dirty="0">
                <a:effectLst/>
                <a:latin typeface="Calibri" panose="020F0502020204030204" pitchFamily="34" charset="0"/>
                <a:ea typeface="Times New Roman" panose="02020603050405020304" pitchFamily="18" charset="0"/>
              </a:rPr>
              <a:t>Human rights are inherent</a:t>
            </a:r>
            <a:r>
              <a:rPr lang="en-US" sz="1800" dirty="0">
                <a:effectLst/>
                <a:latin typeface="Calibri" panose="020F0502020204030204" pitchFamily="34" charset="0"/>
                <a:ea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rPr>
              <a:t>to us all</a:t>
            </a:r>
            <a:r>
              <a:rPr lang="en-US" sz="1800" dirty="0">
                <a:effectLst/>
                <a:latin typeface="Calibri" panose="020F0502020204030204" pitchFamily="34" charset="0"/>
                <a:ea typeface="Times New Roman" panose="02020603050405020304" pitchFamily="18" charset="0"/>
              </a:rPr>
              <a:t>, regardless of nationality, sex, national or ethnic origin, color, religion, language, or any other status.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dirty="0">
                <a:effectLst/>
                <a:latin typeface="Calibri" panose="020F0502020204030204" pitchFamily="34" charset="0"/>
                <a:ea typeface="Times New Roman" panose="02020603050405020304" pitchFamily="18" charset="0"/>
              </a:rPr>
              <a:t>Basic rights and freedom to which all humans are entitled to have, to do or to receive from others.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fr-FR" sz="1800" dirty="0" err="1">
                <a:effectLst/>
                <a:latin typeface="Calibri" panose="020F0502020204030204" pitchFamily="34" charset="0"/>
                <a:ea typeface="Times New Roman" panose="02020603050405020304" pitchFamily="18" charset="0"/>
              </a:rPr>
              <a:t>Enforceable</a:t>
            </a:r>
            <a:r>
              <a:rPr lang="fr-FR" sz="1800" dirty="0">
                <a:effectLst/>
                <a:latin typeface="Calibri" panose="020F0502020204030204" pitchFamily="34" charset="0"/>
                <a:ea typeface="Times New Roman" panose="02020603050405020304" pitchFamily="18" charset="0"/>
              </a:rPr>
              <a:t> by </a:t>
            </a:r>
            <a:r>
              <a:rPr lang="fr-FR" sz="1800" dirty="0" err="1">
                <a:effectLst/>
                <a:latin typeface="Calibri" panose="020F0502020204030204" pitchFamily="34" charset="0"/>
                <a:ea typeface="Times New Roman" panose="02020603050405020304" pitchFamily="18" charset="0"/>
              </a:rPr>
              <a:t>law</a:t>
            </a:r>
            <a:r>
              <a:rPr lang="fr-FR" sz="1800" dirty="0">
                <a:effectLst/>
                <a:latin typeface="Calibri" panose="020F050202020403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dirty="0">
                <a:effectLst/>
                <a:latin typeface="Calibri" panose="020F0502020204030204" pitchFamily="34" charset="0"/>
                <a:ea typeface="Times New Roman" panose="02020603050405020304" pitchFamily="18" charset="0"/>
              </a:rPr>
              <a:t>Derived from the essential dignity and nature of humankind. </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They range from the most fundamental - the right to life - to those that make life worth living, such as the rights to food, education, work, health, and liberty.</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sz="1200" dirty="0">
              <a:effectLst/>
              <a:latin typeface="Calibri" panose="020F0502020204030204" pitchFamily="34" charset="0"/>
              <a:ea typeface="Times New Roman" panose="02020603050405020304" pitchFamily="18" charset="0"/>
            </a:endParaRPr>
          </a:p>
          <a:p>
            <a:pPr algn="just"/>
            <a:r>
              <a:rPr lang="en-US" sz="1200" dirty="0">
                <a:effectLst/>
                <a:latin typeface="Calibri" panose="020F0502020204030204" pitchFamily="34" charset="0"/>
                <a:ea typeface="Times New Roman" panose="02020603050405020304" pitchFamily="18" charset="0"/>
              </a:rPr>
              <a:t>There are some important Human rights principles:</a:t>
            </a:r>
            <a:endParaRPr lang="fr-FR" sz="1200" dirty="0">
              <a:effectLst/>
              <a:latin typeface="Times New Roman" panose="02020603050405020304" pitchFamily="18" charset="0"/>
              <a:ea typeface="Times New Roman" panose="02020603050405020304" pitchFamily="18" charset="0"/>
            </a:endParaRPr>
          </a:p>
          <a:p>
            <a:pPr algn="just"/>
            <a:r>
              <a:rPr lang="en-US" sz="1200"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principle of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universality</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of human rights is the cornerstone of international human rights law.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This means that we are all equally entitled to our human rights.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This principle, as first emphasized in the UDHR, is repeated in many international human rights conventions, declarations, and resolutions.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r>
              <a:rPr lang="en-US" sz="1200"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Human rights are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inalienable</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They should not be taken away, except in specific situations and according to due process.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For example, the right to liberty may be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restricted if a person is found guilty of a crime by a court of law.</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But the right to life, the right to be free from torture, the right to religion etc. cannot be taken away</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algn="just"/>
            <a:r>
              <a:rPr lang="en-US" sz="1200" i="1" dirty="0">
                <a:solidFill>
                  <a:srgbClr val="000000"/>
                </a:solidFill>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tabLst>
                <a:tab pos="457200" algn="l"/>
              </a:tabLst>
            </a:pPr>
            <a:r>
              <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Indivisible and </a:t>
            </a:r>
            <a:r>
              <a:rPr lang="fr-FR" sz="12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interdependent</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This means that one set of rights cannot be enjoyed fully without the other.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For example, making progress in civil and political rights makes it easier to exercise economic, social and cultural rights.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Similarly, violating economic, social and cultural rights can negatively affect many other rights.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500"/>
              </a:spcAft>
              <a:buFont typeface="Arial" panose="020B0604020202020204" pitchFamily="34" charset="0"/>
              <a:buChar char="•"/>
              <a:tabLst>
                <a:tab pos="457200" algn="l"/>
              </a:tabLs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Equal and non-discriminatory</a:t>
            </a:r>
            <a:endParaRPr lang="fr-FR" sz="135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500"/>
              </a:spcAft>
              <a:buFont typeface="Arial" panose="020B0604020202020204" pitchFamily="34" charset="0"/>
              <a:buChar char="•"/>
              <a:tabLst>
                <a:tab pos="914400" algn="l"/>
              </a:tabLst>
            </a:pPr>
            <a:r>
              <a:rPr lang="en-US" sz="1200" b="0" dirty="0">
                <a:effectLst/>
                <a:latin typeface="Calibri" panose="020F0502020204030204" pitchFamily="34" charset="0"/>
                <a:ea typeface="Times New Roman" panose="02020603050405020304" pitchFamily="18" charset="0"/>
                <a:cs typeface="Times New Roman" panose="02020603050405020304" pitchFamily="18" charset="0"/>
              </a:rPr>
              <a:t>Non-discrimination cuts across all international human rights law. </a:t>
            </a:r>
            <a:endParaRPr lang="fr-FR" sz="135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500"/>
              </a:spcAft>
              <a:buFont typeface="Arial" panose="020B0604020202020204" pitchFamily="34" charset="0"/>
              <a:buChar char="•"/>
              <a:tabLst>
                <a:tab pos="914400" algn="l"/>
              </a:tabLst>
            </a:pPr>
            <a:r>
              <a:rPr lang="en-US" sz="1200" b="0" dirty="0">
                <a:effectLst/>
                <a:latin typeface="Calibri" panose="020F0502020204030204" pitchFamily="34" charset="0"/>
                <a:ea typeface="Times New Roman" panose="02020603050405020304" pitchFamily="18" charset="0"/>
                <a:cs typeface="Times New Roman" panose="02020603050405020304" pitchFamily="18" charset="0"/>
              </a:rPr>
              <a:t>This principle is present in all major human rights treaties. </a:t>
            </a:r>
            <a:endParaRPr lang="fr-FR" sz="135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b="1" u="sng" dirty="0">
                <a:solidFill>
                  <a:srgbClr val="000000"/>
                </a:solidFill>
                <a:effectLst/>
                <a:latin typeface="Calibri" panose="020F0502020204030204" pitchFamily="34" charset="0"/>
                <a:ea typeface="Times New Roman" panose="02020603050405020304" pitchFamily="18" charset="0"/>
              </a:rPr>
              <a:t>They are Both rights and obligations</a:t>
            </a:r>
            <a:endParaRPr lang="fr-FR" sz="1350" b="1"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200" dirty="0">
                <a:effectLst/>
                <a:latin typeface="Calibri" panose="020F0502020204030204" pitchFamily="34" charset="0"/>
                <a:ea typeface="Times New Roman" panose="02020603050405020304" pitchFamily="18" charset="0"/>
              </a:rPr>
              <a:t>All States have ratified at least 1 of the 9 </a:t>
            </a:r>
            <a:r>
              <a:rPr lang="en-US" sz="1200" u="sng" dirty="0">
                <a:solidFill>
                  <a:srgbClr val="0563C1"/>
                </a:solidFill>
                <a:effectLst/>
                <a:latin typeface="Calibri" panose="020F0502020204030204" pitchFamily="34" charset="0"/>
                <a:ea typeface="Times New Roman" panose="02020603050405020304" pitchFamily="18" charset="0"/>
                <a:hlinkClick r:id="rId3"/>
              </a:rPr>
              <a:t>core human rights treaties</a:t>
            </a:r>
            <a:r>
              <a:rPr lang="en-US" sz="1200" dirty="0">
                <a:effectLst/>
                <a:latin typeface="Calibri" panose="020F0502020204030204" pitchFamily="34" charset="0"/>
                <a:ea typeface="Times New Roman" panose="02020603050405020304" pitchFamily="18" charset="0"/>
              </a:rPr>
              <a:t>, as well as 1 of the 9 optional protocols. </a:t>
            </a:r>
            <a:endParaRPr lang="fr-FR" sz="12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200" dirty="0">
                <a:effectLst/>
                <a:latin typeface="Calibri" panose="020F0502020204030204" pitchFamily="34" charset="0"/>
                <a:ea typeface="Times New Roman" panose="02020603050405020304" pitchFamily="18" charset="0"/>
              </a:rPr>
              <a:t>80 per cent of States have ratified 4 or more. </a:t>
            </a:r>
            <a:endParaRPr lang="fr-FR" sz="1200" dirty="0">
              <a:effectLst/>
              <a:latin typeface="Times New Roman" panose="02020603050405020304" pitchFamily="18" charset="0"/>
              <a:ea typeface="Times New Roman" panose="02020603050405020304" pitchFamily="18" charset="0"/>
            </a:endParaRPr>
          </a:p>
          <a:p>
            <a:pPr algn="just"/>
            <a:r>
              <a:rPr lang="en-US" sz="1200" b="1" dirty="0">
                <a:effectLst/>
                <a:latin typeface="Calibri" panose="020F0502020204030204" pitchFamily="34" charset="0"/>
                <a:ea typeface="Times New Roman" panose="02020603050405020304" pitchFamily="18" charset="0"/>
              </a:rPr>
              <a:t>This means that States have obligations and duties under international law to respect, protect and fulfill human rights.</a:t>
            </a:r>
            <a:endParaRPr lang="fr-FR" sz="1200" dirty="0">
              <a:effectLst/>
              <a:latin typeface="Times New Roman" panose="02020603050405020304" pitchFamily="18" charset="0"/>
              <a:ea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obligation to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respect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means that States must refrain from interfering with or curtailing the enjoyment of human rights.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obligation to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protect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requires States to protect individuals and groups against human rights abuses.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obligation to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fulfill</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means that States must take positive action to facilitate the enjoyment of basic human rights.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b="1" dirty="0">
                <a:effectLst/>
                <a:latin typeface="Calibri" panose="020F0502020204030204" pitchFamily="34" charset="0"/>
                <a:ea typeface="Times New Roman" panose="02020603050405020304" pitchFamily="18" charset="0"/>
              </a:rPr>
              <a:t>Meanwhile, as individuals, while we are entitled to our human rights – but, we should also respect and </a:t>
            </a:r>
            <a:r>
              <a:rPr lang="en-US" sz="1200" u="sng" dirty="0">
                <a:solidFill>
                  <a:srgbClr val="0563C1"/>
                </a:solidFill>
                <a:effectLst/>
                <a:latin typeface="Calibri" panose="020F0502020204030204" pitchFamily="34" charset="0"/>
                <a:ea typeface="Times New Roman" panose="02020603050405020304" pitchFamily="18" charset="0"/>
                <a:hlinkClick r:id="rId4"/>
              </a:rPr>
              <a:t>stand up</a:t>
            </a:r>
            <a:r>
              <a:rPr lang="en-US" sz="1200" b="1" dirty="0">
                <a:effectLst/>
                <a:latin typeface="Calibri" panose="020F0502020204030204" pitchFamily="34" charset="0"/>
                <a:ea typeface="Times New Roman" panose="02020603050405020304" pitchFamily="18" charset="0"/>
              </a:rPr>
              <a:t> for the human rights of others</a:t>
            </a:r>
            <a:r>
              <a:rPr lang="en-US" sz="1200" dirty="0">
                <a:effectLst/>
                <a:latin typeface="Calibri" panose="020F0502020204030204" pitchFamily="34"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tabLst>
                <a:tab pos="457200" algn="l"/>
              </a:tabLst>
            </a:pP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9D0B6E-5333-BE4E-9F86-1B0B710569FC}" type="slidenum">
              <a:rPr lang="fr-FR" smtClean="0"/>
              <a:t>23</a:t>
            </a:fld>
            <a:endParaRPr lang="fr-FR"/>
          </a:p>
        </p:txBody>
      </p:sp>
    </p:spTree>
    <p:extLst>
      <p:ext uri="{BB962C8B-B14F-4D97-AF65-F5344CB8AC3E}">
        <p14:creationId xmlns:p14="http://schemas.microsoft.com/office/powerpoint/2010/main" val="315883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Participants </a:t>
            </a:r>
            <a:r>
              <a:rPr lang="fr-FR" dirty="0" err="1"/>
              <a:t>will</a:t>
            </a:r>
            <a:r>
              <a:rPr lang="fr-FR" dirty="0"/>
              <a:t> </a:t>
            </a:r>
            <a:r>
              <a:rPr lang="fr-FR" dirty="0" err="1"/>
              <a:t>be</a:t>
            </a:r>
            <a:r>
              <a:rPr lang="fr-FR" dirty="0"/>
              <a:t> </a:t>
            </a:r>
            <a:r>
              <a:rPr lang="fr-FR" dirty="0" err="1"/>
              <a:t>asked</a:t>
            </a:r>
            <a:r>
              <a:rPr lang="fr-FR" dirty="0"/>
              <a:t> to </a:t>
            </a:r>
            <a:r>
              <a:rPr lang="fr-FR" dirty="0" err="1"/>
              <a:t>link</a:t>
            </a:r>
            <a:r>
              <a:rPr lang="fr-FR" dirty="0"/>
              <a:t> </a:t>
            </a:r>
            <a:r>
              <a:rPr lang="fr-FR" dirty="0" err="1"/>
              <a:t>each</a:t>
            </a:r>
            <a:r>
              <a:rPr lang="fr-FR" dirty="0"/>
              <a:t> right </a:t>
            </a:r>
            <a:r>
              <a:rPr lang="fr-FR" dirty="0" err="1"/>
              <a:t>with</a:t>
            </a:r>
            <a:r>
              <a:rPr lang="fr-FR" dirty="0"/>
              <a:t> the right </a:t>
            </a:r>
            <a:r>
              <a:rPr lang="fr-FR" dirty="0" err="1"/>
              <a:t>category</a:t>
            </a:r>
            <a:r>
              <a:rPr lang="fr-FR" dirty="0"/>
              <a:t> </a:t>
            </a:r>
          </a:p>
        </p:txBody>
      </p:sp>
      <p:sp>
        <p:nvSpPr>
          <p:cNvPr id="4" name="Espace réservé du numéro de diapositive 3"/>
          <p:cNvSpPr>
            <a:spLocks noGrp="1"/>
          </p:cNvSpPr>
          <p:nvPr>
            <p:ph type="sldNum" sz="quarter" idx="5"/>
          </p:nvPr>
        </p:nvSpPr>
        <p:spPr/>
        <p:txBody>
          <a:bodyPr/>
          <a:lstStyle/>
          <a:p>
            <a:fld id="{8F9D0B6E-5333-BE4E-9F86-1B0B710569FC}" type="slidenum">
              <a:rPr lang="fr-FR" smtClean="0"/>
              <a:t>24</a:t>
            </a:fld>
            <a:endParaRPr lang="fr-FR"/>
          </a:p>
        </p:txBody>
      </p:sp>
    </p:spTree>
    <p:extLst>
      <p:ext uri="{BB962C8B-B14F-4D97-AF65-F5344CB8AC3E}">
        <p14:creationId xmlns:p14="http://schemas.microsoft.com/office/powerpoint/2010/main" val="4164873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GB" sz="1200" dirty="0">
                <a:effectLst/>
                <a:latin typeface="Calibri" panose="020F0502020204030204" pitchFamily="34" charset="0"/>
                <a:ea typeface="Times New Roman" panose="02020603050405020304" pitchFamily="18" charset="0"/>
              </a:rPr>
              <a:t>Human rights violations</a:t>
            </a:r>
            <a:r>
              <a:rPr lang="en-US" sz="1200" dirty="0">
                <a:effectLst/>
                <a:latin typeface="Calibri" panose="020F0502020204030204" pitchFamily="34" charset="0"/>
                <a:ea typeface="Times New Roman" panose="02020603050405020304" pitchFamily="18" charset="0"/>
              </a:rPr>
              <a:t>​ </a:t>
            </a:r>
            <a:r>
              <a:rPr lang="en-GB" sz="1200" dirty="0">
                <a:effectLst/>
                <a:latin typeface="Calibri" panose="020F0502020204030204" pitchFamily="34" charset="0"/>
                <a:ea typeface="Times New Roman" panose="02020603050405020304" pitchFamily="18" charset="0"/>
              </a:rPr>
              <a:t>committed directly or indirectly by the State or its agents (police, judges, prosecutors, government officials) can be:</a:t>
            </a:r>
            <a:r>
              <a:rPr lang="en-US" sz="1200" dirty="0">
                <a:effectLst/>
                <a:latin typeface="Calibri" panose="020F0502020204030204" pitchFamily="34"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en-GB" sz="1200" b="1" dirty="0">
                <a:solidFill>
                  <a:srgbClr val="FF0000"/>
                </a:solidFill>
                <a:effectLst/>
                <a:latin typeface="Calibri" panose="020F0502020204030204" pitchFamily="34" charset="0"/>
                <a:ea typeface="Times New Roman" panose="02020603050405020304" pitchFamily="18" charset="0"/>
              </a:rPr>
              <a:t>An act </a:t>
            </a:r>
            <a:r>
              <a:rPr lang="en-GB" sz="1200" dirty="0">
                <a:solidFill>
                  <a:srgbClr val="333333"/>
                </a:solidFill>
                <a:effectLst/>
                <a:latin typeface="Calibri" panose="020F0502020204030204" pitchFamily="34" charset="0"/>
                <a:ea typeface="Times New Roman" panose="02020603050405020304" pitchFamily="18" charset="0"/>
              </a:rPr>
              <a:t>– such as torture, police brutality, Genocide, arbitrary arrest. </a:t>
            </a:r>
            <a:r>
              <a:rPr lang="en-US" sz="1200" dirty="0">
                <a:effectLst/>
                <a:latin typeface="Calibri" panose="020F0502020204030204" pitchFamily="34"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en-GB" sz="1200" b="1" dirty="0">
                <a:solidFill>
                  <a:srgbClr val="FF0000"/>
                </a:solidFill>
                <a:effectLst/>
                <a:latin typeface="Calibri" panose="020F0502020204030204" pitchFamily="34" charset="0"/>
                <a:ea typeface="Times New Roman" panose="02020603050405020304" pitchFamily="18" charset="0"/>
              </a:rPr>
              <a:t>An omission  </a:t>
            </a:r>
            <a:r>
              <a:rPr lang="en-GB" sz="1200" dirty="0">
                <a:solidFill>
                  <a:srgbClr val="333333"/>
                </a:solidFill>
                <a:effectLst/>
                <a:latin typeface="Calibri" panose="020F0502020204030204" pitchFamily="34" charset="0"/>
                <a:ea typeface="Times New Roman" panose="02020603050405020304" pitchFamily="18" charset="0"/>
              </a:rPr>
              <a:t>- such as where a Government fails to protect a group of people (e.g. women or ethnic groups) against systematic abuse by another – if the state does not do anything to protect the vulnerable group, it is participating in the violations. </a:t>
            </a:r>
            <a:endParaRPr lang="fr-FR" sz="1200" dirty="0">
              <a:effectLst/>
              <a:latin typeface="Times New Roman" panose="02020603050405020304" pitchFamily="18" charset="0"/>
              <a:ea typeface="Times New Roman" panose="02020603050405020304" pitchFamily="18" charset="0"/>
            </a:endParaRPr>
          </a:p>
          <a:p>
            <a:pPr algn="just" fontAlgn="base"/>
            <a:r>
              <a:rPr lang="en-US" sz="1200"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en-US" sz="1200" b="1" dirty="0">
                <a:solidFill>
                  <a:srgbClr val="000000"/>
                </a:solidFill>
                <a:effectLst/>
                <a:latin typeface="Calibri" panose="020F0502020204030204" pitchFamily="34" charset="0"/>
                <a:ea typeface="Times New Roman" panose="02020603050405020304" pitchFamily="18" charset="0"/>
              </a:rPr>
              <a:t>Accountability: States and other duty bearers to be answerable for the observance of human rights</a:t>
            </a:r>
            <a:r>
              <a:rPr lang="en-US" sz="1200" dirty="0">
                <a:solidFill>
                  <a:srgbClr val="000000"/>
                </a:solidFill>
                <a:effectLst/>
                <a:latin typeface="Calibri" panose="020F0502020204030204" pitchFamily="34"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algn="just" fontAlgn="base"/>
            <a:r>
              <a:rPr lang="en-US" sz="1200"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rPr>
              <a:t>When States are violating human rights either directly or indirectly, civil society should hold them accountable and speak out.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rPr>
              <a:t>The international community also has an obligation to monitor governments and their track records with human rights.</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rPr>
              <a:t>State institutions should:​</a:t>
            </a:r>
            <a:endParaRPr lang="fr-FR" sz="1200" dirty="0">
              <a:effectLst/>
              <a:latin typeface="Times New Roman" panose="02020603050405020304" pitchFamily="18" charset="0"/>
              <a:ea typeface="Times New Roman" panose="02020603050405020304" pitchFamily="18" charset="0"/>
            </a:endParaRPr>
          </a:p>
          <a:p>
            <a:pPr marL="742950" lvl="1" indent="-285750" algn="just" fontAlgn="base">
              <a:buSzPts val="1000"/>
              <a:buFont typeface="Symbol" pitchFamily="2" charset="2"/>
              <a:buChar char=""/>
              <a:tabLst>
                <a:tab pos="914400" algn="l"/>
              </a:tabLst>
            </a:pPr>
            <a:r>
              <a:rPr lang="en-US" sz="1200" dirty="0">
                <a:solidFill>
                  <a:srgbClr val="000000"/>
                </a:solidFill>
                <a:effectLst/>
                <a:latin typeface="Calibri" panose="020F0502020204030204" pitchFamily="34" charset="0"/>
                <a:ea typeface="Times New Roman" panose="02020603050405020304" pitchFamily="18" charset="0"/>
              </a:rPr>
              <a:t>Be provided with sufficient resources, responsibilities and independent authority to effectively monitor the Government​</a:t>
            </a:r>
            <a:endParaRPr lang="fr-FR" sz="1200" dirty="0">
              <a:effectLst/>
              <a:latin typeface="Times New Roman" panose="02020603050405020304" pitchFamily="18" charset="0"/>
              <a:ea typeface="Times New Roman" panose="02020603050405020304" pitchFamily="18" charset="0"/>
            </a:endParaRPr>
          </a:p>
          <a:p>
            <a:pPr marL="742950" lvl="1" indent="-285750" algn="just" fontAlgn="base">
              <a:buSzPts val="1000"/>
              <a:buFont typeface="Symbol" pitchFamily="2" charset="2"/>
              <a:buChar char=""/>
              <a:tabLst>
                <a:tab pos="914400" algn="l"/>
              </a:tabLst>
            </a:pPr>
            <a:r>
              <a:rPr lang="en-US" sz="1200" dirty="0">
                <a:solidFill>
                  <a:srgbClr val="000000"/>
                </a:solidFill>
                <a:effectLst/>
                <a:latin typeface="Calibri" panose="020F0502020204030204" pitchFamily="34" charset="0"/>
                <a:ea typeface="Times New Roman" panose="02020603050405020304" pitchFamily="18" charset="0"/>
              </a:rPr>
              <a:t> </a:t>
            </a:r>
            <a:r>
              <a:rPr lang="en-US" sz="1200" dirty="0" err="1">
                <a:solidFill>
                  <a:srgbClr val="000000"/>
                </a:solidFill>
                <a:effectLst/>
                <a:latin typeface="Calibri" panose="020F0502020204030204" pitchFamily="34" charset="0"/>
                <a:ea typeface="Times New Roman" panose="02020603050405020304" pitchFamily="18" charset="0"/>
              </a:rPr>
              <a:t>Eg.</a:t>
            </a:r>
            <a:r>
              <a:rPr lang="en-US" sz="1200" dirty="0">
                <a:solidFill>
                  <a:srgbClr val="000000"/>
                </a:solidFill>
                <a:effectLst/>
                <a:latin typeface="Calibri" panose="020F0502020204030204" pitchFamily="34" charset="0"/>
                <a:ea typeface="Times New Roman" panose="02020603050405020304" pitchFamily="18" charset="0"/>
              </a:rPr>
              <a:t> Independent human rights parliamentary bodies, National Human Rights Institutions,  judges, courts and legal counsel</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F9D0B6E-5333-BE4E-9F86-1B0B710569FC}" type="slidenum">
              <a:rPr lang="fr-FR" smtClean="0"/>
              <a:t>25</a:t>
            </a:fld>
            <a:endParaRPr lang="fr-FR"/>
          </a:p>
        </p:txBody>
      </p:sp>
    </p:spTree>
    <p:extLst>
      <p:ext uri="{BB962C8B-B14F-4D97-AF65-F5344CB8AC3E}">
        <p14:creationId xmlns:p14="http://schemas.microsoft.com/office/powerpoint/2010/main" val="351260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buSzPts val="1000"/>
              <a:buFont typeface="Symbol" pitchFamily="2" charset="2"/>
              <a:buChar char=""/>
              <a:tabLst>
                <a:tab pos="457200" algn="l"/>
              </a:tabLst>
            </a:pPr>
            <a:r>
              <a:rPr lang="en-US" sz="1800" dirty="0">
                <a:effectLst/>
                <a:latin typeface="Calibri" panose="020F0502020204030204" pitchFamily="34" charset="0"/>
                <a:ea typeface="Times New Roman" panose="02020603050405020304" pitchFamily="18" charset="0"/>
              </a:rPr>
              <a:t>When we have GENDER INEQUALITY = </a:t>
            </a:r>
            <a:r>
              <a:rPr lang="en-US" sz="1800" b="1" dirty="0">
                <a:effectLst/>
                <a:latin typeface="Calibri" panose="020F0502020204030204" pitchFamily="34" charset="0"/>
                <a:ea typeface="Times New Roman" panose="02020603050405020304" pitchFamily="18" charset="0"/>
              </a:rPr>
              <a:t>Unequal opportunities for the enjoyment of human rights</a:t>
            </a:r>
            <a:endParaRPr lang="fr-FR"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800" dirty="0">
                <a:effectLst/>
                <a:latin typeface="Calibri" panose="020F0502020204030204" pitchFamily="34" charset="0"/>
                <a:ea typeface="Times New Roman" panose="02020603050405020304" pitchFamily="18" charset="0"/>
              </a:rPr>
              <a:t>When we have GENDER EQUALITY = </a:t>
            </a:r>
            <a:r>
              <a:rPr lang="en-US" sz="1800" b="1" dirty="0">
                <a:effectLst/>
                <a:latin typeface="Calibri" panose="020F0502020204030204" pitchFamily="34" charset="0"/>
                <a:ea typeface="Times New Roman" panose="02020603050405020304" pitchFamily="18" charset="0"/>
              </a:rPr>
              <a:t>Precondition for the full realization of women’s rights and thus the fulfillment of all human rights </a:t>
            </a:r>
            <a:endParaRPr lang="fr-FR"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800" b="1" dirty="0">
                <a:effectLst/>
                <a:latin typeface="Calibri" panose="020F0502020204030204" pitchFamily="34" charset="0"/>
                <a:ea typeface="Times New Roman" panose="02020603050405020304" pitchFamily="18" charset="0"/>
              </a:rPr>
              <a:t>‘Women’s rights are human rights</a:t>
            </a:r>
            <a:r>
              <a:rPr lang="en-US" sz="1800" dirty="0">
                <a:effectLst/>
                <a:latin typeface="Calibri" panose="020F0502020204030204" pitchFamily="34" charset="0"/>
                <a:ea typeface="Times New Roman" panose="02020603050405020304" pitchFamily="18" charset="0"/>
              </a:rPr>
              <a:t>’ was the slogan at the Fourth World Conference on Women in Beijing in 1995</a:t>
            </a:r>
            <a:endParaRPr lang="fr-FR"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800" dirty="0">
                <a:effectLst/>
                <a:latin typeface="Calibri" panose="020F0502020204030204" pitchFamily="34" charset="0"/>
                <a:ea typeface="Times New Roman" panose="02020603050405020304" pitchFamily="18" charset="0"/>
              </a:rPr>
              <a:t>Inspired by the Vienna Declaration on Women’s Rights in 1993 that declared the indivisibility of women’s rights and human rights</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F9D0B6E-5333-BE4E-9F86-1B0B710569FC}" type="slidenum">
              <a:rPr lang="fr-FR" smtClean="0"/>
              <a:t>26</a:t>
            </a:fld>
            <a:endParaRPr lang="fr-FR"/>
          </a:p>
        </p:txBody>
      </p:sp>
    </p:spTree>
    <p:extLst>
      <p:ext uri="{BB962C8B-B14F-4D97-AF65-F5344CB8AC3E}">
        <p14:creationId xmlns:p14="http://schemas.microsoft.com/office/powerpoint/2010/main" val="3572555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200" b="1" dirty="0">
                <a:effectLst/>
                <a:latin typeface="Calibri" panose="020F0502020204030204" pitchFamily="34" charset="0"/>
                <a:ea typeface="Times New Roman" panose="02020603050405020304" pitchFamily="18" charset="0"/>
              </a:rPr>
              <a:t>DISCUSS THE PHOTO </a:t>
            </a:r>
          </a:p>
          <a:p>
            <a:pPr algn="just"/>
            <a:endParaRPr lang="fr-FR" sz="12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200" b="1" dirty="0">
                <a:effectLst/>
                <a:latin typeface="Calibri" panose="020F0502020204030204" pitchFamily="34" charset="0"/>
                <a:ea typeface="Times New Roman" panose="02020603050405020304" pitchFamily="18" charset="0"/>
              </a:rPr>
              <a:t>Who is in the photo?</a:t>
            </a:r>
            <a:endParaRPr lang="fr-FR" sz="1200" dirty="0">
              <a:effectLst/>
              <a:latin typeface="Times New Roman" panose="02020603050405020304" pitchFamily="18" charset="0"/>
              <a:ea typeface="Times New Roman" panose="02020603050405020304" pitchFamily="18" charset="0"/>
            </a:endParaRPr>
          </a:p>
          <a:p>
            <a:pPr marL="457200" algn="just"/>
            <a:r>
              <a:rPr lang="en-US" sz="1200" b="1"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742950" lvl="1" indent="-285750" algn="just">
              <a:buSzPts val="1000"/>
              <a:buFont typeface="Symbol" pitchFamily="2" charset="2"/>
              <a:buChar char=""/>
              <a:tabLst>
                <a:tab pos="914400" algn="l"/>
              </a:tabLst>
            </a:pPr>
            <a:r>
              <a:rPr lang="en-US" sz="1200" spc="-25" dirty="0">
                <a:solidFill>
                  <a:srgbClr val="454545"/>
                </a:solidFill>
                <a:effectLst/>
                <a:highlight>
                  <a:srgbClr val="FFFFFF"/>
                </a:highlight>
                <a:latin typeface="Calibri" panose="020F0502020204030204" pitchFamily="34" charset="0"/>
                <a:ea typeface="Times New Roman" panose="02020603050405020304" pitchFamily="18" charset="0"/>
              </a:rPr>
              <a:t>Eleanor Roosevelt, former first lady of the USA.  </a:t>
            </a:r>
            <a:endParaRPr lang="fr-FR" sz="1200" dirty="0">
              <a:effectLst/>
              <a:latin typeface="Times New Roman" panose="02020603050405020304" pitchFamily="18" charset="0"/>
              <a:ea typeface="Times New Roman" panose="02020603050405020304" pitchFamily="18" charset="0"/>
            </a:endParaRPr>
          </a:p>
          <a:p>
            <a:pPr marL="457200" algn="just"/>
            <a:r>
              <a:rPr lang="en-US" sz="1200" b="1"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200" b="1" dirty="0">
                <a:effectLst/>
                <a:latin typeface="Calibri" panose="020F0502020204030204" pitchFamily="34" charset="0"/>
                <a:ea typeface="Times New Roman" panose="02020603050405020304" pitchFamily="18" charset="0"/>
              </a:rPr>
              <a:t>What document is she holding? </a:t>
            </a:r>
            <a:endParaRPr lang="fr-FR" sz="1200" dirty="0">
              <a:effectLst/>
              <a:latin typeface="Times New Roman" panose="02020603050405020304" pitchFamily="18" charset="0"/>
              <a:ea typeface="Times New Roman" panose="02020603050405020304" pitchFamily="18" charset="0"/>
            </a:endParaRPr>
          </a:p>
          <a:p>
            <a:pPr algn="just"/>
            <a:r>
              <a:rPr lang="en-US" sz="1200" b="1"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742950" lvl="1" indent="-285750" algn="just">
              <a:buSzPts val="1000"/>
              <a:buFont typeface="Symbol" pitchFamily="2" charset="2"/>
              <a:buChar char=""/>
              <a:tabLst>
                <a:tab pos="914400" algn="l"/>
              </a:tabLst>
            </a:pPr>
            <a:r>
              <a:rPr lang="en-US" sz="1200" spc="-25" dirty="0">
                <a:solidFill>
                  <a:srgbClr val="454545"/>
                </a:solidFill>
                <a:effectLst/>
                <a:highlight>
                  <a:srgbClr val="FFFFFF"/>
                </a:highlight>
                <a:latin typeface="Calibri" panose="020F0502020204030204" pitchFamily="34" charset="0"/>
                <a:ea typeface="Times New Roman" panose="02020603050405020304" pitchFamily="18" charset="0"/>
              </a:rPr>
              <a:t>She is holding the Universal Declaration of Human rights. </a:t>
            </a:r>
            <a:endParaRPr lang="fr-FR" sz="1200" dirty="0">
              <a:effectLst/>
              <a:latin typeface="Times New Roman" panose="02020603050405020304" pitchFamily="18" charset="0"/>
              <a:ea typeface="Times New Roman" panose="02020603050405020304" pitchFamily="18" charset="0"/>
            </a:endParaRPr>
          </a:p>
          <a:p>
            <a:pPr algn="just"/>
            <a:r>
              <a:rPr lang="en-US" sz="1200" b="1"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200" b="1" dirty="0">
                <a:effectLst/>
                <a:latin typeface="Calibri" panose="020F0502020204030204" pitchFamily="34" charset="0"/>
                <a:ea typeface="Times New Roman" panose="02020603050405020304" pitchFamily="18" charset="0"/>
              </a:rPr>
              <a:t>Why her role and the one of other women was important in drafting this document? </a:t>
            </a:r>
            <a:endParaRPr lang="fr-FR" sz="1200" dirty="0">
              <a:effectLst/>
              <a:latin typeface="Times New Roman" panose="02020603050405020304" pitchFamily="18" charset="0"/>
              <a:ea typeface="Times New Roman" panose="02020603050405020304" pitchFamily="18" charset="0"/>
            </a:endParaRPr>
          </a:p>
          <a:p>
            <a:pPr algn="just"/>
            <a:r>
              <a:rPr lang="en-US" sz="1200" b="1" dirty="0">
                <a:effectLst/>
                <a:latin typeface="Calibri" panose="020F0502020204030204" pitchFamily="34"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742950" lvl="1" indent="-285750" algn="just">
              <a:buSzPts val="1000"/>
              <a:buFont typeface="Symbol" pitchFamily="2" charset="2"/>
              <a:buChar char=""/>
              <a:tabLst>
                <a:tab pos="914400" algn="l"/>
              </a:tabLst>
            </a:pPr>
            <a:r>
              <a:rPr lang="en-US" sz="1200" spc="-25" dirty="0">
                <a:solidFill>
                  <a:srgbClr val="000000"/>
                </a:solidFill>
                <a:effectLst/>
                <a:highlight>
                  <a:srgbClr val="FFFFFF"/>
                </a:highlight>
                <a:latin typeface="Calibri" panose="020F0502020204030204" pitchFamily="34" charset="0"/>
                <a:ea typeface="Times New Roman" panose="02020603050405020304" pitchFamily="18" charset="0"/>
              </a:rPr>
              <a:t>She was appointed, in 1946 as a Chairperson of the drafting committee of the Universal Declaration of Human Rights and played an instrumental role in drafting the Universal Declaration of Human Rights.</a:t>
            </a:r>
            <a:endParaRPr lang="fr-FR" sz="1200" dirty="0">
              <a:effectLst/>
              <a:latin typeface="Times New Roman" panose="02020603050405020304" pitchFamily="18" charset="0"/>
              <a:ea typeface="Times New Roman" panose="02020603050405020304" pitchFamily="18" charset="0"/>
            </a:endParaRPr>
          </a:p>
          <a:p>
            <a:pPr marL="742950" lvl="1" indent="-285750" algn="just">
              <a:buSzPts val="1000"/>
              <a:buFont typeface="Symbol" pitchFamily="2" charset="2"/>
              <a:buChar char=""/>
              <a:tabLst>
                <a:tab pos="914400" algn="l"/>
              </a:tabLst>
            </a:pPr>
            <a:r>
              <a:rPr lang="en-US" sz="1200" spc="-25" dirty="0">
                <a:solidFill>
                  <a:srgbClr val="000000"/>
                </a:solidFill>
                <a:effectLst/>
                <a:highlight>
                  <a:srgbClr val="FFFFFF"/>
                </a:highlight>
                <a:latin typeface="Calibri" panose="020F0502020204030204" pitchFamily="34" charset="0"/>
                <a:ea typeface="Times New Roman" panose="02020603050405020304" pitchFamily="18" charset="0"/>
              </a:rPr>
              <a:t>But other women also played essential parts in shaping the document. </a:t>
            </a:r>
            <a:endParaRPr lang="fr-FR" sz="1200" dirty="0">
              <a:effectLst/>
              <a:latin typeface="Times New Roman" panose="02020603050405020304" pitchFamily="18" charset="0"/>
              <a:ea typeface="Times New Roman" panose="02020603050405020304" pitchFamily="18" charset="0"/>
            </a:endParaRPr>
          </a:p>
          <a:p>
            <a:pPr marL="742950" lvl="1" indent="-285750" algn="just">
              <a:buSzPts val="1000"/>
              <a:buFont typeface="Symbol" pitchFamily="2" charset="2"/>
              <a:buChar char=""/>
              <a:tabLst>
                <a:tab pos="914400" algn="l"/>
              </a:tabLst>
            </a:pPr>
            <a:r>
              <a:rPr lang="en-US" sz="1200" spc="-25" dirty="0">
                <a:solidFill>
                  <a:srgbClr val="000000"/>
                </a:solidFill>
                <a:effectLst/>
                <a:highlight>
                  <a:srgbClr val="FFFFFF"/>
                </a:highlight>
                <a:latin typeface="Calibri" panose="020F0502020204030204" pitchFamily="34" charset="0"/>
                <a:ea typeface="Times New Roman" panose="02020603050405020304" pitchFamily="18" charset="0"/>
              </a:rPr>
              <a:t>The </a:t>
            </a:r>
            <a:r>
              <a:rPr lang="en-US" sz="1200" spc="30" dirty="0">
                <a:solidFill>
                  <a:srgbClr val="000000"/>
                </a:solidFill>
                <a:effectLst/>
                <a:highlight>
                  <a:srgbClr val="FFFFFF"/>
                </a:highlight>
                <a:latin typeface="Calibri" panose="020F0502020204030204" pitchFamily="34" charset="0"/>
                <a:ea typeface="Times New Roman" panose="02020603050405020304" pitchFamily="18" charset="0"/>
              </a:rPr>
              <a:t>Sub-Commission on the Status of Women of the Commission on Human Rights made substantial </a:t>
            </a:r>
            <a:r>
              <a:rPr lang="en-US" sz="1200" spc="-25" dirty="0">
                <a:solidFill>
                  <a:srgbClr val="000000"/>
                </a:solidFill>
                <a:effectLst/>
                <a:highlight>
                  <a:srgbClr val="FFFFFF"/>
                </a:highlight>
                <a:latin typeface="Calibri" panose="020F0502020204030204" pitchFamily="34" charset="0"/>
                <a:ea typeface="Times New Roman" panose="02020603050405020304" pitchFamily="18" charset="0"/>
              </a:rPr>
              <a:t>contributions to the inclusion of women’s rights in the Universal Declaration. </a:t>
            </a:r>
            <a:endParaRPr lang="fr-FR" sz="1200" dirty="0">
              <a:effectLst/>
              <a:latin typeface="Times New Roman" panose="02020603050405020304" pitchFamily="18" charset="0"/>
              <a:ea typeface="Times New Roman" panose="02020603050405020304" pitchFamily="18" charset="0"/>
            </a:endParaRPr>
          </a:p>
          <a:p>
            <a:pPr marL="742950" lvl="1" indent="-285750" algn="just">
              <a:buSzPts val="1000"/>
              <a:buFont typeface="Symbol" pitchFamily="2" charset="2"/>
              <a:buChar char=""/>
              <a:tabLst>
                <a:tab pos="914400" algn="l"/>
              </a:tabLst>
            </a:pPr>
            <a:r>
              <a:rPr lang="en-US" sz="1200" b="1" u="sng" spc="-25" dirty="0">
                <a:solidFill>
                  <a:srgbClr val="000000"/>
                </a:solidFill>
                <a:effectLst/>
                <a:latin typeface="Calibri" panose="020F0502020204030204" pitchFamily="34" charset="0"/>
                <a:ea typeface="Times New Roman" panose="02020603050405020304" pitchFamily="18" charset="0"/>
              </a:rPr>
              <a:t>Hansa Mehta of India</a:t>
            </a:r>
            <a:endParaRPr lang="fr-FR" sz="1200" dirty="0">
              <a:effectLst/>
              <a:latin typeface="Times New Roman" panose="02020603050405020304" pitchFamily="18" charset="0"/>
              <a:ea typeface="Times New Roman" panose="02020603050405020304" pitchFamily="18" charset="0"/>
            </a:endParaRPr>
          </a:p>
          <a:p>
            <a:pPr marL="1143000" lvl="2" indent="-228600" algn="just">
              <a:buSzPts val="1000"/>
              <a:buFont typeface="Symbol" pitchFamily="2" charset="2"/>
              <a:buChar char=""/>
              <a:tabLst>
                <a:tab pos="1371600" algn="l"/>
              </a:tabLst>
            </a:pPr>
            <a:r>
              <a:rPr lang="en-US" sz="1200" spc="-25" dirty="0">
                <a:solidFill>
                  <a:srgbClr val="000000"/>
                </a:solidFill>
                <a:effectLst/>
                <a:latin typeface="Calibri" panose="020F0502020204030204" pitchFamily="34" charset="0"/>
                <a:ea typeface="Times New Roman" panose="02020603050405020304" pitchFamily="18" charset="0"/>
              </a:rPr>
              <a:t>Only other female delegate to the United Nations Commission on Human Rights in 1947-48, was a staunch fighter for women’s rights in India and abroad. </a:t>
            </a:r>
            <a:endParaRPr lang="fr-FR" sz="1200" dirty="0">
              <a:effectLst/>
              <a:latin typeface="Times New Roman" panose="02020603050405020304" pitchFamily="18" charset="0"/>
              <a:ea typeface="Times New Roman" panose="02020603050405020304" pitchFamily="18" charset="0"/>
            </a:endParaRPr>
          </a:p>
          <a:p>
            <a:pPr marL="1143000" lvl="2" indent="-228600" algn="just">
              <a:buSzPts val="1000"/>
              <a:buFont typeface="Symbol" pitchFamily="2" charset="2"/>
              <a:buChar char=""/>
              <a:tabLst>
                <a:tab pos="1371600" algn="l"/>
              </a:tabLst>
            </a:pPr>
            <a:r>
              <a:rPr lang="en-US" sz="1200" spc="-25" dirty="0">
                <a:solidFill>
                  <a:srgbClr val="000000"/>
                </a:solidFill>
                <a:effectLst/>
                <a:latin typeface="Calibri" panose="020F0502020204030204" pitchFamily="34" charset="0"/>
                <a:ea typeface="Times New Roman" panose="02020603050405020304" pitchFamily="18" charset="0"/>
              </a:rPr>
              <a:t>She is widely credited with changing the phrase "All men are born free and equal" to "All human beings are born free and equal" in Article 1 of the Universal Declaration of Human Rights.</a:t>
            </a:r>
            <a:endParaRPr lang="fr-FR" sz="1200" dirty="0">
              <a:effectLst/>
              <a:latin typeface="Times New Roman" panose="02020603050405020304" pitchFamily="18" charset="0"/>
              <a:ea typeface="Times New Roman" panose="02020603050405020304" pitchFamily="18" charset="0"/>
            </a:endParaRPr>
          </a:p>
          <a:p>
            <a:pPr marL="742950" lvl="1" indent="-285750" algn="just">
              <a:buSzPts val="1000"/>
              <a:buFont typeface="Symbol" pitchFamily="2" charset="2"/>
              <a:buChar char=""/>
              <a:tabLst>
                <a:tab pos="914400" algn="l"/>
              </a:tabLst>
            </a:pPr>
            <a:r>
              <a:rPr lang="en-US" sz="1200" b="1" u="sng" spc="-25" dirty="0">
                <a:solidFill>
                  <a:srgbClr val="000000"/>
                </a:solidFill>
                <a:effectLst/>
                <a:latin typeface="Calibri" panose="020F0502020204030204" pitchFamily="34" charset="0"/>
                <a:ea typeface="Times New Roman" panose="02020603050405020304" pitchFamily="18" charset="0"/>
              </a:rPr>
              <a:t>Minerva Bernardino</a:t>
            </a:r>
            <a:r>
              <a:rPr lang="en-US" sz="1200" spc="-25" dirty="0">
                <a:solidFill>
                  <a:srgbClr val="000000"/>
                </a:solidFill>
                <a:effectLst/>
                <a:latin typeface="Calibri" panose="020F0502020204030204" pitchFamily="34" charset="0"/>
                <a:ea typeface="Times New Roman" panose="02020603050405020304" pitchFamily="18" charset="0"/>
              </a:rPr>
              <a:t>, diplomat and feminist leader from the Dominican Republic.</a:t>
            </a:r>
            <a:endParaRPr lang="fr-FR" sz="1200" dirty="0">
              <a:effectLst/>
              <a:latin typeface="Times New Roman" panose="02020603050405020304" pitchFamily="18" charset="0"/>
              <a:ea typeface="Times New Roman" panose="02020603050405020304" pitchFamily="18" charset="0"/>
            </a:endParaRPr>
          </a:p>
          <a:p>
            <a:pPr marL="1143000" lvl="2" indent="-228600" algn="just">
              <a:buSzPts val="1000"/>
              <a:buFont typeface="Symbol" pitchFamily="2" charset="2"/>
              <a:buChar char=""/>
              <a:tabLst>
                <a:tab pos="1371600" algn="l"/>
              </a:tabLst>
            </a:pPr>
            <a:r>
              <a:rPr lang="en-US" sz="1200" spc="-25" dirty="0">
                <a:solidFill>
                  <a:srgbClr val="000000"/>
                </a:solidFill>
                <a:effectLst/>
                <a:latin typeface="Calibri" panose="020F0502020204030204" pitchFamily="34" charset="0"/>
                <a:ea typeface="Times New Roman" panose="02020603050405020304" pitchFamily="18" charset="0"/>
              </a:rPr>
              <a:t>She was instrumental in arguing for inclusion of "the equality of men and women" in the preamble of the Universal Declaration of Human Rights. </a:t>
            </a:r>
            <a:endParaRPr lang="fr-FR" sz="1200" dirty="0">
              <a:effectLst/>
              <a:latin typeface="Times New Roman" panose="02020603050405020304" pitchFamily="18" charset="0"/>
              <a:ea typeface="Times New Roman" panose="02020603050405020304" pitchFamily="18" charset="0"/>
            </a:endParaRPr>
          </a:p>
          <a:p>
            <a:pPr marL="1143000" lvl="2" indent="-228600" algn="just">
              <a:buSzPts val="1000"/>
              <a:buFont typeface="Symbol" pitchFamily="2" charset="2"/>
              <a:buChar char=""/>
              <a:tabLst>
                <a:tab pos="1371600" algn="l"/>
              </a:tabLst>
            </a:pPr>
            <a:r>
              <a:rPr lang="en-US" sz="1200" spc="-25" dirty="0">
                <a:solidFill>
                  <a:srgbClr val="000000"/>
                </a:solidFill>
                <a:effectLst/>
                <a:latin typeface="Calibri" panose="020F0502020204030204" pitchFamily="34" charset="0"/>
                <a:ea typeface="Times New Roman" panose="02020603050405020304" pitchFamily="18" charset="0"/>
              </a:rPr>
              <a:t>She had also played a crucial role in advocating for the inclusion of women’s rights and nondiscrimination based on sex in the </a:t>
            </a:r>
            <a:r>
              <a:rPr lang="en-US" sz="1200" b="1" spc="-25" dirty="0">
                <a:solidFill>
                  <a:srgbClr val="000000"/>
                </a:solidFill>
                <a:effectLst/>
                <a:latin typeface="Calibri" panose="020F0502020204030204" pitchFamily="34" charset="0"/>
                <a:ea typeface="Times New Roman" panose="02020603050405020304" pitchFamily="18" charset="0"/>
              </a:rPr>
              <a:t>United Nations Charter, which in 1945 became the first international agreement to recognize the equal rights of men and women</a:t>
            </a:r>
            <a:r>
              <a:rPr lang="en-US" sz="1200" spc="-25" dirty="0">
                <a:solidFill>
                  <a:srgbClr val="000000"/>
                </a:solidFill>
                <a:effectLst/>
                <a:latin typeface="Calibri" panose="020F0502020204030204" pitchFamily="34"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a:p>
            <a:pPr algn="just"/>
            <a:endParaRPr lang="fr-FR" sz="12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8F9D0B6E-5333-BE4E-9F86-1B0B710569FC}" type="slidenum">
              <a:rPr lang="fr-FR" smtClean="0"/>
              <a:t>27</a:t>
            </a:fld>
            <a:endParaRPr lang="fr-FR"/>
          </a:p>
        </p:txBody>
      </p:sp>
    </p:spTree>
    <p:extLst>
      <p:ext uri="{BB962C8B-B14F-4D97-AF65-F5344CB8AC3E}">
        <p14:creationId xmlns:p14="http://schemas.microsoft.com/office/powerpoint/2010/main" val="2991659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Universal Declaration of Human Rights (UDHR),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adopted by the UN General Assembly in 1948, was the first legal document to set out the fundamental human rights to be universally protected.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UDHR, which turns 75 on 10 December 2023, continues to be the foundation of all international human rights law.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Its </a:t>
            </a:r>
            <a:r>
              <a:rPr lang="en-US" sz="1800" b="1"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30 articles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provide the principles and building blocks of current and future human rights conventions, treaties and other legal instruments.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UDHR, together with the 2 covenants - the International Covenant for Civil and Political Rights, and the International Covenant for Economic, Social and Cultural Rights - make up the </a:t>
            </a:r>
            <a:r>
              <a:rPr lang="en-US" sz="1800" b="1"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International Bill of Rights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F9D0B6E-5333-BE4E-9F86-1B0B710569FC}" type="slidenum">
              <a:rPr lang="fr-FR" smtClean="0"/>
              <a:t>28</a:t>
            </a:fld>
            <a:endParaRPr lang="fr-FR"/>
          </a:p>
        </p:txBody>
      </p:sp>
    </p:spTree>
    <p:extLst>
      <p:ext uri="{BB962C8B-B14F-4D97-AF65-F5344CB8AC3E}">
        <p14:creationId xmlns:p14="http://schemas.microsoft.com/office/powerpoint/2010/main" val="3231081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buSzPts val="1000"/>
              <a:buFont typeface="Symbol" pitchFamily="2" charset="2"/>
              <a:buChar char=""/>
              <a:tabLst>
                <a:tab pos="457200" algn="l"/>
              </a:tabLst>
            </a:pPr>
            <a:r>
              <a:rPr lang="en-US" sz="1800" dirty="0">
                <a:effectLst/>
                <a:latin typeface="Calibri" panose="020F0502020204030204" pitchFamily="34" charset="0"/>
                <a:ea typeface="Calibri" panose="020F0502020204030204" pitchFamily="34" charset="0"/>
              </a:rPr>
              <a:t>Human rights are </a:t>
            </a:r>
            <a:r>
              <a:rPr lang="en-US" sz="1800" b="1" u="sng" dirty="0">
                <a:effectLst/>
                <a:latin typeface="Calibri" panose="020F0502020204030204" pitchFamily="34" charset="0"/>
                <a:ea typeface="Calibri" panose="020F0502020204030204" pitchFamily="34" charset="0"/>
              </a:rPr>
              <a:t>universal</a:t>
            </a:r>
            <a:r>
              <a:rPr lang="en-US" sz="1800" dirty="0">
                <a:effectLst/>
                <a:latin typeface="Calibri" panose="020F0502020204030204" pitchFamily="34" charset="0"/>
                <a:ea typeface="Calibri" panose="020F0502020204030204" pitchFamily="34" charset="0"/>
              </a:rPr>
              <a:t> and legal entitlements that all human beings should enjoy</a:t>
            </a:r>
            <a:endParaRPr lang="fr-FR"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800" dirty="0">
                <a:effectLst/>
                <a:latin typeface="Calibri" panose="020F0502020204030204" pitchFamily="34" charset="0"/>
                <a:ea typeface="Calibri" panose="020F0502020204030204" pitchFamily="34" charset="0"/>
              </a:rPr>
              <a:t>By ratifying, the state is obligated to respect, protect and fulfil all rights for all people in its territory/under its control.</a:t>
            </a:r>
            <a:endParaRPr lang="fr-FR"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800" b="1" dirty="0">
                <a:effectLst/>
                <a:latin typeface="Calibri" panose="020F0502020204030204" pitchFamily="34" charset="0"/>
                <a:ea typeface="Calibri" panose="020F0502020204030204" pitchFamily="34" charset="0"/>
              </a:rPr>
              <a:t>Human rights were originally defined with men as the universal average. </a:t>
            </a:r>
            <a:endParaRPr lang="fr-FR"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800" dirty="0">
                <a:effectLst/>
                <a:latin typeface="Calibri" panose="020F0502020204030204" pitchFamily="34" charset="0"/>
                <a:ea typeface="Calibri" panose="020F0502020204030204" pitchFamily="34" charset="0"/>
              </a:rPr>
              <a:t>The specific protection needs of women, children and other specific groups were not effectively recognized</a:t>
            </a:r>
            <a:endParaRPr lang="fr-FR"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800" dirty="0">
                <a:effectLst/>
                <a:latin typeface="Calibri" panose="020F0502020204030204" pitchFamily="34" charset="0"/>
                <a:ea typeface="Calibri" panose="020F0502020204030204" pitchFamily="34" charset="0"/>
              </a:rPr>
              <a:t>Specific treaties to address the needs of other groups – CRC, CEDAW, CRPD, CMW etc.</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F9D0B6E-5333-BE4E-9F86-1B0B710569FC}" type="slidenum">
              <a:rPr lang="fr-FR" smtClean="0"/>
              <a:t>29</a:t>
            </a:fld>
            <a:endParaRPr lang="fr-FR"/>
          </a:p>
        </p:txBody>
      </p:sp>
    </p:spTree>
    <p:extLst>
      <p:ext uri="{BB962C8B-B14F-4D97-AF65-F5344CB8AC3E}">
        <p14:creationId xmlns:p14="http://schemas.microsoft.com/office/powerpoint/2010/main" val="3732089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fontAlgn="base"/>
            <a:r>
              <a:rPr lang="en-US" sz="1200" dirty="0">
                <a:solidFill>
                  <a:srgbClr val="000000"/>
                </a:solidFill>
                <a:effectLst/>
                <a:latin typeface="Calibri" panose="020F0502020204030204" pitchFamily="34" charset="0"/>
                <a:ea typeface="Times New Roman" panose="02020603050405020304" pitchFamily="18" charset="0"/>
              </a:rPr>
              <a:t>The main ones: </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en-US" sz="1200" b="1" dirty="0">
                <a:solidFill>
                  <a:srgbClr val="000000"/>
                </a:solidFill>
                <a:effectLst/>
                <a:latin typeface="Calibri" panose="020F0502020204030204" pitchFamily="34" charset="0"/>
                <a:ea typeface="Times New Roman" panose="02020603050405020304" pitchFamily="18" charset="0"/>
              </a:rPr>
              <a:t>International level: Convention on the Elimination of All Forms of Discrimination against Women </a:t>
            </a:r>
            <a:r>
              <a:rPr lang="en-US" sz="1200" dirty="0">
                <a:solidFill>
                  <a:srgbClr val="000000"/>
                </a:solidFill>
                <a:effectLst/>
                <a:latin typeface="Calibri" panose="020F0502020204030204" pitchFamily="34" charset="0"/>
                <a:ea typeface="Times New Roman" panose="02020603050405020304" pitchFamily="18" charset="0"/>
              </a:rPr>
              <a:t>(the CEDAW Convention)</a:t>
            </a:r>
            <a:endParaRPr lang="fr-FR" sz="12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US" sz="1200" dirty="0">
                <a:effectLst/>
                <a:latin typeface="Calibri" panose="020F0502020204030204" pitchFamily="34" charset="0"/>
                <a:ea typeface="Times New Roman" panose="02020603050405020304" pitchFamily="18" charset="0"/>
              </a:rPr>
              <a:t>Other UN human rights treaty bodies, such as the Human Rights Committee and the Committee against Torture, have also made clear that States parties’ obligations under the International Covenant on Civil and Political Rights 1966 (ICCPR) and the Convention against Torture and Other Forms of Cruel, Inhuman or Degrading Treatment or Punishment 1984 (CAT) include eliminating public and private violence against women; regional human rights bodies have reached similar conclusions under their general human rights conventions.</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en-US" sz="1200" b="1" dirty="0">
                <a:solidFill>
                  <a:srgbClr val="000000"/>
                </a:solidFill>
                <a:effectLst/>
                <a:latin typeface="Calibri" panose="020F0502020204030204" pitchFamily="34" charset="0"/>
                <a:ea typeface="Times New Roman" panose="02020603050405020304" pitchFamily="18" charset="0"/>
              </a:rPr>
              <a:t>Regional Level: The Charter’s Protocol on the Rights of Women in Africa (The Maputo Protocol)</a:t>
            </a:r>
            <a:r>
              <a:rPr lang="en-US" sz="1200" dirty="0">
                <a:solidFill>
                  <a:srgbClr val="000000"/>
                </a:solidFill>
                <a:effectLst/>
                <a:latin typeface="Calibri" panose="020F0502020204030204" pitchFamily="34" charset="0"/>
                <a:ea typeface="Times New Roman" panose="02020603050405020304" pitchFamily="18" charset="0"/>
              </a:rPr>
              <a:t> </a:t>
            </a:r>
            <a:r>
              <a:rPr lang="en-US" sz="1200" dirty="0">
                <a:effectLst/>
                <a:latin typeface="Calibri" panose="020F0502020204030204" pitchFamily="34" charset="0"/>
                <a:ea typeface="Times New Roman" panose="02020603050405020304" pitchFamily="18" charset="0"/>
              </a:rPr>
              <a:t>deal explicitly with violence against women and the obligations of States.</a:t>
            </a:r>
            <a:endParaRPr lang="fr-FR" sz="12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itchFamily="2" charset="2"/>
              <a:buChar char=""/>
              <a:tabLst>
                <a:tab pos="457200" algn="l"/>
              </a:tabLst>
            </a:pPr>
            <a:r>
              <a:rPr lang="en-US" sz="1200" dirty="0">
                <a:solidFill>
                  <a:srgbClr val="000000"/>
                </a:solidFill>
                <a:effectLst/>
                <a:latin typeface="Calibri" panose="020F0502020204030204" pitchFamily="34" charset="0"/>
                <a:ea typeface="Times New Roman" panose="02020603050405020304" pitchFamily="18" charset="0"/>
              </a:rPr>
              <a:t>Under these frameworks:</a:t>
            </a:r>
            <a:endParaRPr lang="fr-FR" sz="1200" dirty="0">
              <a:effectLst/>
              <a:latin typeface="Times New Roman" panose="02020603050405020304" pitchFamily="18" charset="0"/>
              <a:ea typeface="Times New Roman" panose="02020603050405020304" pitchFamily="18" charset="0"/>
            </a:endParaRPr>
          </a:p>
          <a:p>
            <a:pPr marL="742950" lvl="1" indent="-285750" fontAlgn="base">
              <a:buFont typeface="Arial" panose="020B0604020202020204" pitchFamily="34" charset="0"/>
              <a:buChar char="•"/>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States parties must ensure that State officials do not themselves engage in gender-based violence against women</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fontAlgn="base">
              <a:buFont typeface="Arial" panose="020B0604020202020204" pitchFamily="34" charset="0"/>
              <a:buChar char="•"/>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They must take appropriate measures to prevent the infliction of violence by private actors, to investigate and punish such actions, and to provide protection and support for the survivors of violence.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F9D0B6E-5333-BE4E-9F86-1B0B710569FC}" type="slidenum">
              <a:rPr lang="fr-FR" smtClean="0"/>
              <a:t>32</a:t>
            </a:fld>
            <a:endParaRPr lang="fr-FR"/>
          </a:p>
        </p:txBody>
      </p:sp>
    </p:spTree>
    <p:extLst>
      <p:ext uri="{BB962C8B-B14F-4D97-AF65-F5344CB8AC3E}">
        <p14:creationId xmlns:p14="http://schemas.microsoft.com/office/powerpoint/2010/main" val="317106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only prevent GBV if we avert the causes of GBV</a:t>
            </a:r>
          </a:p>
          <a:p>
            <a:pPr marL="228600" indent="-228600">
              <a:buAutoNum type="arabicPeriod"/>
            </a:pPr>
            <a:r>
              <a:rPr lang="en-US" dirty="0"/>
              <a:t>Deconstruction of social and gender norms</a:t>
            </a:r>
          </a:p>
          <a:p>
            <a:r>
              <a:rPr lang="en-US" dirty="0"/>
              <a:t>Advocating for change in our surroundings, community, families</a:t>
            </a:r>
          </a:p>
          <a:p>
            <a:r>
              <a:rPr lang="en-US" dirty="0"/>
              <a:t>Addressing negative gender norms that affect women and girls ( Deconstruction of our own gender norms, advocate for change within our surroundings, </a:t>
            </a:r>
          </a:p>
          <a:p>
            <a:endParaRPr lang="en-US" dirty="0"/>
          </a:p>
          <a:p>
            <a:r>
              <a:rPr lang="en-US" dirty="0"/>
              <a:t>Building our skills through education ( formal education sexual and reproductive health, menstrual health management, family planning), life skills, women empowerment program</a:t>
            </a:r>
          </a:p>
          <a:p>
            <a:r>
              <a:rPr lang="en-US" dirty="0"/>
              <a:t>Maintaining a positive attitude to life challenges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Training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for professionals such as healthcare professionals, GBV case workers, protection officers( police and justice specialist) on GBV case management standards, and how to provide services in a coordinated manner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Campaigns to raise awareness like to 16 days of activism conducted every year from the 25th of November representing the International day for the elimination of violence against Women to the 10</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of December which represents to Human rights day.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Promote women’s empowerment through skills building, promotion of political participation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Involve men and boys. There is no way we are going to achieve gender equality without the involvement of men and boys as catalysts for change.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Education in non-violence and equality between women and men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Challenge Gender Stereotypes that is we deconstruct </a:t>
            </a:r>
            <a:endParaRPr kumimoji="0" lang="x-non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spcBef>
                <a:spcPts val="2000"/>
              </a:spcBef>
              <a:spcAft>
                <a:spcPts val="2000"/>
              </a:spcAft>
            </a:pPr>
            <a:r>
              <a:rPr lang="en-US" b="0" i="0" dirty="0">
                <a:solidFill>
                  <a:srgbClr val="212121"/>
                </a:solidFill>
                <a:effectLst/>
                <a:highlight>
                  <a:srgbClr val="FFFFFF"/>
                </a:highlight>
                <a:latin typeface="Cambria" panose="02040503050406030204" pitchFamily="18" charset="0"/>
              </a:rPr>
              <a:t>Transforming socio-cultural norms, with an emphasis on empowering women and girls</a:t>
            </a:r>
          </a:p>
          <a:p>
            <a:pPr algn="l">
              <a:spcBef>
                <a:spcPts val="2000"/>
              </a:spcBef>
              <a:spcAft>
                <a:spcPts val="2000"/>
              </a:spcAft>
            </a:pPr>
            <a:r>
              <a:rPr lang="en-US" b="0" i="0" dirty="0">
                <a:solidFill>
                  <a:srgbClr val="212121"/>
                </a:solidFill>
                <a:effectLst/>
                <a:highlight>
                  <a:srgbClr val="FFFFFF"/>
                </a:highlight>
                <a:latin typeface="Cambria" panose="02040503050406030204" pitchFamily="18" charset="0"/>
              </a:rPr>
              <a:t>(2) Rebuilding family and community structures and support systems</a:t>
            </a:r>
          </a:p>
          <a:p>
            <a:pPr algn="l">
              <a:spcBef>
                <a:spcPts val="2000"/>
              </a:spcBef>
              <a:spcAft>
                <a:spcPts val="2000"/>
              </a:spcAft>
            </a:pPr>
            <a:r>
              <a:rPr lang="en-US" b="0" i="0" dirty="0">
                <a:solidFill>
                  <a:srgbClr val="212121"/>
                </a:solidFill>
                <a:effectLst/>
                <a:highlight>
                  <a:srgbClr val="FFFFFF"/>
                </a:highlight>
                <a:latin typeface="Cambria" panose="02040503050406030204" pitchFamily="18" charset="0"/>
              </a:rPr>
              <a:t>(3) Creating conditions to improve accountability systems</a:t>
            </a:r>
          </a:p>
          <a:p>
            <a:pPr algn="l">
              <a:spcBef>
                <a:spcPts val="2000"/>
              </a:spcBef>
              <a:spcAft>
                <a:spcPts val="2000"/>
              </a:spcAft>
            </a:pPr>
            <a:r>
              <a:rPr lang="en-US" b="0" i="0" dirty="0">
                <a:solidFill>
                  <a:srgbClr val="212121"/>
                </a:solidFill>
                <a:effectLst/>
                <a:highlight>
                  <a:srgbClr val="FFFFFF"/>
                </a:highlight>
                <a:latin typeface="Cambria" panose="02040503050406030204" pitchFamily="18" charset="0"/>
              </a:rPr>
              <a:t>(4) Designing effective services and facilities</a:t>
            </a:r>
          </a:p>
          <a:p>
            <a:pPr algn="l">
              <a:spcBef>
                <a:spcPts val="2000"/>
              </a:spcBef>
              <a:spcAft>
                <a:spcPts val="2000"/>
              </a:spcAft>
            </a:pPr>
            <a:r>
              <a:rPr lang="en-US" b="0" i="0" dirty="0">
                <a:solidFill>
                  <a:srgbClr val="212121"/>
                </a:solidFill>
                <a:effectLst/>
                <a:highlight>
                  <a:srgbClr val="FFFFFF"/>
                </a:highlight>
                <a:latin typeface="Cambria" panose="02040503050406030204" pitchFamily="18" charset="0"/>
              </a:rPr>
              <a:t>(5) Working with formal and traditional legal systems</a:t>
            </a:r>
          </a:p>
          <a:p>
            <a:pPr algn="l">
              <a:spcBef>
                <a:spcPts val="2000"/>
              </a:spcBef>
              <a:spcAft>
                <a:spcPts val="2000"/>
              </a:spcAft>
            </a:pPr>
            <a:r>
              <a:rPr lang="en-US" b="0" i="0" dirty="0">
                <a:solidFill>
                  <a:srgbClr val="212121"/>
                </a:solidFill>
                <a:effectLst/>
                <a:highlight>
                  <a:srgbClr val="FFFFFF"/>
                </a:highlight>
                <a:latin typeface="Cambria" panose="02040503050406030204" pitchFamily="18" charset="0"/>
              </a:rPr>
              <a:t>(6) Assessment, monitoring, and documentation of GBV</a:t>
            </a:r>
          </a:p>
          <a:p>
            <a:endParaRPr lang="en-US" dirty="0"/>
          </a:p>
          <a:p>
            <a:pPr marL="228600" indent="-228600">
              <a:buAutoNum type="arabicPeriod"/>
            </a:pPr>
            <a:endParaRPr lang="x-none" dirty="0"/>
          </a:p>
        </p:txBody>
      </p:sp>
      <p:sp>
        <p:nvSpPr>
          <p:cNvPr id="4" name="Slide Number Placeholder 3"/>
          <p:cNvSpPr>
            <a:spLocks noGrp="1"/>
          </p:cNvSpPr>
          <p:nvPr>
            <p:ph type="sldNum" sz="quarter" idx="5"/>
          </p:nvPr>
        </p:nvSpPr>
        <p:spPr/>
        <p:txBody>
          <a:bodyPr/>
          <a:lstStyle/>
          <a:p>
            <a:fld id="{4B334FF0-6B65-477E-BEB5-7E028ECF5E72}" type="slidenum">
              <a:rPr lang="x-none" smtClean="0"/>
              <a:t>36</a:t>
            </a:fld>
            <a:endParaRPr lang="x-none"/>
          </a:p>
        </p:txBody>
      </p:sp>
    </p:spTree>
    <p:extLst>
      <p:ext uri="{BB962C8B-B14F-4D97-AF65-F5344CB8AC3E}">
        <p14:creationId xmlns:p14="http://schemas.microsoft.com/office/powerpoint/2010/main" val="180651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90AF81CD-F0DA-F4B5-992D-F2659537F8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2EF7ACAA-0BF2-8ACD-1584-2750ED733A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dirty="0"/>
              <a:t>Now let</a:t>
            </a:r>
            <a:r>
              <a:rPr lang="en-US" altLang="en-US" dirty="0"/>
              <a:t>’</a:t>
            </a:r>
            <a:r>
              <a:rPr lang="en-US" altLang="x-none" dirty="0"/>
              <a:t>s look at the definitions of sex and gender. </a:t>
            </a:r>
          </a:p>
          <a:p>
            <a:pPr eaLnBrk="1" hangingPunct="1">
              <a:spcBef>
                <a:spcPct val="0"/>
              </a:spcBef>
            </a:pPr>
            <a:endParaRPr lang="en-US" altLang="x-none" b="1" dirty="0"/>
          </a:p>
          <a:p>
            <a:pPr eaLnBrk="1" hangingPunct="1">
              <a:spcBef>
                <a:spcPct val="0"/>
              </a:spcBef>
            </a:pPr>
            <a:r>
              <a:rPr lang="en-US" altLang="x-none" b="1" dirty="0"/>
              <a:t>Sex: </a:t>
            </a:r>
            <a:r>
              <a:rPr lang="en-US" altLang="x-none" dirty="0"/>
              <a:t>Refers to the biological and physical characteristics that define men and women. This includes reproductive systems (women have breasts and internal reproductive organs capable of gestating children, men have external reproductive organs, etc.). </a:t>
            </a:r>
            <a:endParaRPr lang="en-GB" altLang="x-none" dirty="0"/>
          </a:p>
          <a:p>
            <a:pPr eaLnBrk="1" hangingPunct="1">
              <a:spcBef>
                <a:spcPct val="0"/>
              </a:spcBef>
            </a:pPr>
            <a:r>
              <a:rPr lang="en-US" altLang="x-none" dirty="0"/>
              <a:t> </a:t>
            </a:r>
            <a:endParaRPr lang="en-GB" altLang="x-none" dirty="0"/>
          </a:p>
          <a:p>
            <a:pPr eaLnBrk="1" hangingPunct="1">
              <a:spcBef>
                <a:spcPct val="0"/>
              </a:spcBef>
            </a:pPr>
            <a:r>
              <a:rPr lang="en-US" altLang="x-none" b="1" dirty="0"/>
              <a:t>Gender: </a:t>
            </a:r>
            <a:r>
              <a:rPr lang="en-US" altLang="x-none" dirty="0"/>
              <a:t>Refers to the social differences between males and females that are learned. Though deeply rooted in every culture, social differences are changeable over time, and have wide variations both within and between cultures. </a:t>
            </a:r>
            <a:r>
              <a:rPr lang="en-US" altLang="en-US" dirty="0"/>
              <a:t>“</a:t>
            </a:r>
            <a:r>
              <a:rPr lang="en-US" altLang="x-none" dirty="0"/>
              <a:t>Gender</a:t>
            </a:r>
            <a:r>
              <a:rPr lang="en-US" altLang="en-US" dirty="0"/>
              <a:t>”</a:t>
            </a:r>
            <a:r>
              <a:rPr lang="en-US" altLang="x-none" dirty="0"/>
              <a:t> determines the roles, responsibilities, opportunities, privileges, expectations, and limitations for males and for females in any culture. </a:t>
            </a:r>
          </a:p>
          <a:p>
            <a:pPr eaLnBrk="1" hangingPunct="1">
              <a:spcBef>
                <a:spcPct val="0"/>
              </a:spcBef>
            </a:pPr>
            <a:endParaRPr lang="en-US" altLang="x-none" dirty="0"/>
          </a:p>
          <a:p>
            <a:pPr eaLnBrk="1" hangingPunct="1">
              <a:spcBef>
                <a:spcPct val="0"/>
              </a:spcBef>
            </a:pPr>
            <a:r>
              <a:rPr lang="en-US" altLang="x-none" i="1" dirty="0"/>
              <a:t>- IASC Guidelines for Integrating GBV Interventions in Humanitarian Action</a:t>
            </a:r>
            <a:endParaRPr lang="en-GB" altLang="x-none" i="1" dirty="0"/>
          </a:p>
          <a:p>
            <a:pPr eaLnBrk="1" hangingPunct="1">
              <a:spcBef>
                <a:spcPct val="0"/>
              </a:spcBef>
            </a:pPr>
            <a:endParaRPr lang="en-US" altLang="x-none" dirty="0"/>
          </a:p>
          <a:p>
            <a:pPr eaLnBrk="1" hangingPunct="1">
              <a:spcBef>
                <a:spcPct val="0"/>
              </a:spcBef>
            </a:pPr>
            <a:endParaRPr lang="en-US" altLang="x-none" dirty="0"/>
          </a:p>
        </p:txBody>
      </p:sp>
      <p:sp>
        <p:nvSpPr>
          <p:cNvPr id="28676" name="Slide Number Placeholder 3">
            <a:extLst>
              <a:ext uri="{FF2B5EF4-FFF2-40B4-BE49-F238E27FC236}">
                <a16:creationId xmlns:a16="http://schemas.microsoft.com/office/drawing/2014/main" xmlns="" id="{CF0A59EF-801B-3C8D-581A-66C9616F6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eaLnBrk="1" hangingPunct="1"/>
            <a:fld id="{4FA7768B-8865-4363-955F-BE5F2FB9B8BC}" type="slidenum">
              <a:rPr lang="en-US" altLang="x-none">
                <a:latin typeface="Calibri" panose="020F0502020204030204" pitchFamily="34" charset="0"/>
              </a:rPr>
              <a:pPr eaLnBrk="1" hangingPunct="1"/>
              <a:t>7</a:t>
            </a:fld>
            <a:endParaRPr lang="en-US" altLang="x-none">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4B334FF0-6B65-477E-BEB5-7E028ECF5E72}" type="slidenum">
              <a:rPr lang="x-none" smtClean="0"/>
              <a:t>42</a:t>
            </a:fld>
            <a:endParaRPr lang="x-none"/>
          </a:p>
        </p:txBody>
      </p:sp>
    </p:spTree>
    <p:extLst>
      <p:ext uri="{BB962C8B-B14F-4D97-AF65-F5344CB8AC3E}">
        <p14:creationId xmlns:p14="http://schemas.microsoft.com/office/powerpoint/2010/main" val="13031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order to understand GBV it’s important to also understand different</a:t>
            </a:r>
            <a:r>
              <a:rPr lang="en-US" baseline="0" dirty="0"/>
              <a:t> types of power and how they can be used. Power over</a:t>
            </a:r>
            <a:r>
              <a:rPr lang="en-US" dirty="0"/>
              <a:t> means the power that one person or group uses to control another person or group; it also means being able to impose decisions on others and is tightly connected to status.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b="1" baseline="0" dirty="0"/>
              <a:t> for an example. If none are provided, the following (or others from your context) can be used*: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Parents imposing decisions on their children</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Police arresting a criminal</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A man deciding how his wife’s income will be spent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30BC76-76F8-4FB8-83AB-63CD4BC2D0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342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Power within is the strength that arises from inside ourselves when we recognize the equal ability within all of us to positively influence our own lives and the community</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b="1" baseline="0" dirty="0"/>
              <a:t> for an example. If none are provided, the following (or others from your context) can be used*: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The power to choose emotions and reactions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The power to choose what I think and feel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30BC76-76F8-4FB8-83AB-63CD4BC2D0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0327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Power with means the power felt when two or more people come together to do something that they could not do alone; it also includes joining our power with individuals as well as groups to respond to injustice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b="1" baseline="0" dirty="0"/>
              <a:t> for an example. If none are provided, the following (or others from your context) can be used*:</a:t>
            </a:r>
          </a:p>
          <a:p>
            <a:endParaRPr lang="en-US" dirty="0"/>
          </a:p>
          <a:p>
            <a:pPr marL="171450" indent="-171450">
              <a:buFont typeface="Arial" charset="0"/>
              <a:buChar char="•"/>
            </a:pPr>
            <a:r>
              <a:rPr lang="en-US" dirty="0"/>
              <a:t>A</a:t>
            </a:r>
            <a:r>
              <a:rPr lang="en-US" baseline="0" dirty="0"/>
              <a:t> women’s collective joining together to make products they cannot make alone</a:t>
            </a:r>
          </a:p>
          <a:p>
            <a:pPr marL="171450" indent="-171450">
              <a:buFont typeface="Arial" charset="0"/>
              <a:buChar char="•"/>
            </a:pPr>
            <a:r>
              <a:rPr lang="en-US" baseline="0" dirty="0"/>
              <a:t>A group of people coming together to protest a community leader’s decision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30BC76-76F8-4FB8-83AB-63CD4BC2D0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901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to is the belief and actions that individuals and groups use to create positive change; it is also when individuals proactively work to ensure that all community members enjoy the full spectrum of human rights and are able to achieve their full potential.</a:t>
            </a:r>
          </a:p>
          <a:p>
            <a:pPr marL="0" indent="0">
              <a:buNone/>
            </a:pPr>
            <a:r>
              <a:rPr lang="en-US" dirty="0"/>
              <a:t>Everyone has power to even if they are not able to express it externally. </a:t>
            </a:r>
          </a:p>
          <a:p>
            <a:pPr marL="0" indent="0">
              <a:buNone/>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b="1" baseline="0" dirty="0"/>
              <a:t> for an example. If none are provided, the following (or others from your context) can be used*:</a:t>
            </a:r>
          </a:p>
          <a:p>
            <a:pPr marL="0" indent="0">
              <a:buNone/>
            </a:pPr>
            <a:endParaRPr lang="en-US" dirty="0"/>
          </a:p>
          <a:p>
            <a:pPr marL="171450" indent="-171450">
              <a:buFont typeface="Arial" charset="0"/>
              <a:buChar char="•"/>
            </a:pPr>
            <a:r>
              <a:rPr lang="en-US" dirty="0"/>
              <a:t>Your</a:t>
            </a:r>
            <a:r>
              <a:rPr lang="en-US" baseline="0" dirty="0"/>
              <a:t> ability to act, even if it is limited. For example, you can choose what time to go to bed tonight. </a:t>
            </a:r>
          </a:p>
          <a:p>
            <a:pPr marL="171450" indent="-171450">
              <a:buFont typeface="Arial" charset="0"/>
              <a:buChar char="•"/>
            </a:pPr>
            <a:r>
              <a:rPr lang="en-US" baseline="0" dirty="0"/>
              <a:t>You can choose what clothes to wear</a:t>
            </a:r>
          </a:p>
          <a:p>
            <a:pPr marL="171450" indent="-171450">
              <a:buFont typeface="Arial" charset="0"/>
              <a:buChar char="•"/>
            </a:pPr>
            <a:r>
              <a:rPr lang="en-US" baseline="0" dirty="0"/>
              <a:t>You can choose to act in positive or negative ways towards others</a:t>
            </a:r>
          </a:p>
          <a:p>
            <a:pPr marL="171450" indent="-171450">
              <a:buFont typeface="Arial" charset="0"/>
              <a:buChar char="•"/>
            </a:pPr>
            <a:endParaRPr lang="en-US" baseline="0" dirty="0"/>
          </a:p>
          <a:p>
            <a:pPr marL="171450" indent="-171450">
              <a:buFont typeface="Arial" charset="0"/>
              <a:buChar char="•"/>
            </a:pPr>
            <a:endParaRPr lang="en-US" dirty="0"/>
          </a:p>
          <a:p>
            <a:pPr marL="0" indent="0">
              <a:buNone/>
            </a:pPr>
            <a:r>
              <a:rPr lang="en-US" b="1" dirty="0"/>
              <a:t>*Ask</a:t>
            </a:r>
            <a:r>
              <a:rPr lang="en-US" b="1" baseline="0" dirty="0"/>
              <a:t> the participants what kinds of power they think they have.*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30BC76-76F8-4FB8-83AB-63CD4BC2D0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21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6ED73F27-4EA9-C382-0D24-0A16EF0AEF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0B22F2C3-9240-23AB-B8E8-6213DD65B4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Now that we have understood gender, we</a:t>
            </a:r>
            <a:r>
              <a:rPr lang="en-US" altLang="en-US"/>
              <a:t>’</a:t>
            </a:r>
            <a:r>
              <a:rPr lang="en-US" altLang="x-none"/>
              <a:t>re going to talk about gender-based violence. Many of you already know this term and what it means. Please turn to the person next to you and take 5 minutes to try to come up with a basic definition of gender-based violence. </a:t>
            </a:r>
          </a:p>
          <a:p>
            <a:pPr eaLnBrk="1" hangingPunct="1">
              <a:spcBef>
                <a:spcPct val="0"/>
              </a:spcBef>
            </a:pPr>
            <a:endParaRPr lang="en-US" altLang="x-none"/>
          </a:p>
          <a:p>
            <a:pPr eaLnBrk="1" hangingPunct="1">
              <a:spcBef>
                <a:spcPct val="0"/>
              </a:spcBef>
            </a:pPr>
            <a:r>
              <a:rPr lang="en-US" altLang="x-none" b="1"/>
              <a:t>*After 5 minutes, ask pairs to give you one key term each from their definition. Write them on a flip chart as you go.* </a:t>
            </a:r>
          </a:p>
          <a:p>
            <a:pPr eaLnBrk="1" hangingPunct="1">
              <a:spcBef>
                <a:spcPct val="0"/>
              </a:spcBef>
            </a:pPr>
            <a:endParaRPr lang="en-US" altLang="x-none"/>
          </a:p>
          <a:p>
            <a:pPr eaLnBrk="1" hangingPunct="1">
              <a:spcBef>
                <a:spcPct val="0"/>
              </a:spcBef>
            </a:pPr>
            <a:r>
              <a:rPr lang="en-US" altLang="x-none"/>
              <a:t>Are there any key terms that you think are missing from this definition? </a:t>
            </a:r>
            <a:r>
              <a:rPr lang="en-US" altLang="x-none" b="1"/>
              <a:t>*Click to animate. Show IASC Guidelines definition and discuss. * </a:t>
            </a:r>
            <a:r>
              <a:rPr lang="en-US" altLang="x-none"/>
              <a:t>Can you give me some examples of gender-based violence?</a:t>
            </a:r>
            <a:endParaRPr lang="en-US" altLang="x-none" b="1"/>
          </a:p>
        </p:txBody>
      </p:sp>
      <p:sp>
        <p:nvSpPr>
          <p:cNvPr id="29700" name="Slide Number Placeholder 3">
            <a:extLst>
              <a:ext uri="{FF2B5EF4-FFF2-40B4-BE49-F238E27FC236}">
                <a16:creationId xmlns:a16="http://schemas.microsoft.com/office/drawing/2014/main" xmlns="" id="{9EE721BF-B879-039F-B1DB-678A61B0FE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2D8E-799C-419A-B2C5-FED2B2F1ADF3}"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x-none"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norms are collectively agreed-upon standards and rules that most members of a group or society adhere to and accept. Gender norms are commonly accepted social or cultural rules that specify male and female characteristics, roles, acceptable behaviors, and capacities.</a:t>
            </a:r>
          </a:p>
          <a:p>
            <a:endParaRPr lang="en-US" dirty="0"/>
          </a:p>
          <a:p>
            <a:r>
              <a:rPr lang="en-US" dirty="0"/>
              <a:t>These gender norms are rigid and negative for all women and girls and prevent them from reaching their full potential in life and from enjoying their human rights.</a:t>
            </a:r>
            <a:endParaRPr lang="x-none" dirty="0"/>
          </a:p>
        </p:txBody>
      </p:sp>
      <p:sp>
        <p:nvSpPr>
          <p:cNvPr id="4" name="Slide Number Placeholder 3"/>
          <p:cNvSpPr>
            <a:spLocks noGrp="1"/>
          </p:cNvSpPr>
          <p:nvPr>
            <p:ph type="sldNum" sz="quarter" idx="5"/>
          </p:nvPr>
        </p:nvSpPr>
        <p:spPr/>
        <p:txBody>
          <a:bodyPr/>
          <a:lstStyle/>
          <a:p>
            <a:fld id="{980D3DFC-11A7-4DDF-8AEE-A5ACE051EBF3}" type="slidenum">
              <a:rPr lang="en-US" smtClean="0"/>
              <a:t>14</a:t>
            </a:fld>
            <a:endParaRPr lang="en-US" dirty="0"/>
          </a:p>
        </p:txBody>
      </p:sp>
    </p:spTree>
    <p:extLst>
      <p:ext uri="{BB962C8B-B14F-4D97-AF65-F5344CB8AC3E}">
        <p14:creationId xmlns:p14="http://schemas.microsoft.com/office/powerpoint/2010/main" val="105731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980D3DFC-11A7-4DDF-8AEE-A5ACE051EBF3}" type="slidenum">
              <a:rPr lang="en-US" smtClean="0"/>
              <a:t>16</a:t>
            </a:fld>
            <a:endParaRPr lang="en-US" dirty="0"/>
          </a:p>
        </p:txBody>
      </p:sp>
    </p:spTree>
    <p:extLst>
      <p:ext uri="{BB962C8B-B14F-4D97-AF65-F5344CB8AC3E}">
        <p14:creationId xmlns:p14="http://schemas.microsoft.com/office/powerpoint/2010/main" val="410196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458D7FC-F3A9-9AD9-6191-7D28809D6C2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3320EE78-ABD7-409F-4EC9-4ADBC7735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C1932DDC-B9D1-5785-758C-B9834BA2AA2F}"/>
              </a:ext>
            </a:extLst>
          </p:cNvPr>
          <p:cNvSpPr>
            <a:spLocks noGrp="1"/>
          </p:cNvSpPr>
          <p:nvPr>
            <p:ph type="dt" sz="half" idx="10"/>
          </p:nvPr>
        </p:nvSpPr>
        <p:spPr/>
        <p:txBody>
          <a:bodyPr/>
          <a:lstStyle/>
          <a:p>
            <a:fld id="{8C68A8E3-5130-2B43-8894-1EF3B8B52B2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xmlns="" id="{B92809DA-3369-954D-6066-92B9B4ED43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73AF193-AD2F-56DB-371A-492EFA4C42A4}"/>
              </a:ext>
            </a:extLst>
          </p:cNvPr>
          <p:cNvSpPr>
            <a:spLocks noGrp="1"/>
          </p:cNvSpPr>
          <p:nvPr>
            <p:ph type="sldNum" sz="quarter" idx="12"/>
          </p:nvPr>
        </p:nvSpPr>
        <p:spPr/>
        <p:txBody>
          <a:bodyPr/>
          <a:lstStyle/>
          <a:p>
            <a:fld id="{2DD414B8-9EEE-5B43-ADFA-55991719E317}" type="slidenum">
              <a:rPr lang="fr-FR" smtClean="0"/>
              <a:t>‹#›</a:t>
            </a:fld>
            <a:endParaRPr lang="fr-FR"/>
          </a:p>
        </p:txBody>
      </p:sp>
    </p:spTree>
    <p:extLst>
      <p:ext uri="{BB962C8B-B14F-4D97-AF65-F5344CB8AC3E}">
        <p14:creationId xmlns:p14="http://schemas.microsoft.com/office/powerpoint/2010/main" val="263383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D97A14E-2998-25AE-D836-66023B3A127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70002DB5-2BFA-6007-C3D2-D220100B25C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B4DF010-A1C7-7816-41C1-12A36748FE7D}"/>
              </a:ext>
            </a:extLst>
          </p:cNvPr>
          <p:cNvSpPr>
            <a:spLocks noGrp="1"/>
          </p:cNvSpPr>
          <p:nvPr>
            <p:ph type="dt" sz="half" idx="10"/>
          </p:nvPr>
        </p:nvSpPr>
        <p:spPr/>
        <p:txBody>
          <a:bodyPr/>
          <a:lstStyle/>
          <a:p>
            <a:fld id="{8C68A8E3-5130-2B43-8894-1EF3B8B52B2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xmlns="" id="{4517BAD8-38B5-F2AA-4EEB-9BAE682ECA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C25E7C6-BB38-7DE3-C5EE-DC28AD114365}"/>
              </a:ext>
            </a:extLst>
          </p:cNvPr>
          <p:cNvSpPr>
            <a:spLocks noGrp="1"/>
          </p:cNvSpPr>
          <p:nvPr>
            <p:ph type="sldNum" sz="quarter" idx="12"/>
          </p:nvPr>
        </p:nvSpPr>
        <p:spPr/>
        <p:txBody>
          <a:bodyPr/>
          <a:lstStyle/>
          <a:p>
            <a:fld id="{2DD414B8-9EEE-5B43-ADFA-55991719E317}" type="slidenum">
              <a:rPr lang="fr-FR" smtClean="0"/>
              <a:t>‹#›</a:t>
            </a:fld>
            <a:endParaRPr lang="fr-FR"/>
          </a:p>
        </p:txBody>
      </p:sp>
    </p:spTree>
    <p:extLst>
      <p:ext uri="{BB962C8B-B14F-4D97-AF65-F5344CB8AC3E}">
        <p14:creationId xmlns:p14="http://schemas.microsoft.com/office/powerpoint/2010/main" val="369448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C516A25E-5C18-7BC5-9D0C-01BB18E310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49E9C019-5EF1-38A1-D058-CECDD230CE5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CAA4FF1-4D8D-26B8-961C-FFFE967AAAE7}"/>
              </a:ext>
            </a:extLst>
          </p:cNvPr>
          <p:cNvSpPr>
            <a:spLocks noGrp="1"/>
          </p:cNvSpPr>
          <p:nvPr>
            <p:ph type="dt" sz="half" idx="10"/>
          </p:nvPr>
        </p:nvSpPr>
        <p:spPr/>
        <p:txBody>
          <a:bodyPr/>
          <a:lstStyle/>
          <a:p>
            <a:fld id="{8C68A8E3-5130-2B43-8894-1EF3B8B52B2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xmlns="" id="{42B37793-6855-8955-6A58-E933CAB115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C8389B3-B7D6-E716-523D-3CFAD43C5A0F}"/>
              </a:ext>
            </a:extLst>
          </p:cNvPr>
          <p:cNvSpPr>
            <a:spLocks noGrp="1"/>
          </p:cNvSpPr>
          <p:nvPr>
            <p:ph type="sldNum" sz="quarter" idx="12"/>
          </p:nvPr>
        </p:nvSpPr>
        <p:spPr/>
        <p:txBody>
          <a:bodyPr/>
          <a:lstStyle/>
          <a:p>
            <a:fld id="{2DD414B8-9EEE-5B43-ADFA-55991719E317}" type="slidenum">
              <a:rPr lang="fr-FR" smtClean="0"/>
              <a:t>‹#›</a:t>
            </a:fld>
            <a:endParaRPr lang="fr-FR"/>
          </a:p>
        </p:txBody>
      </p:sp>
    </p:spTree>
    <p:extLst>
      <p:ext uri="{BB962C8B-B14F-4D97-AF65-F5344CB8AC3E}">
        <p14:creationId xmlns:p14="http://schemas.microsoft.com/office/powerpoint/2010/main" val="282835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xmlns=""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xmlns=""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xmlns=""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xmlns=""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xmlns=""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xmlns=""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xmlns=""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xmlns=""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xmlns=""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xmlns=""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xmlns=""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xmlns=""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xmlns=""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xmlns=""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xmlns=""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xmlns=""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xmlns=""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xmlns=""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96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xmlns=""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xmlns=""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xmlns=""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xmlns=""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xmlns=""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xmlns=""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xmlns=""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xmlns=""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xmlns=""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6973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2" name="Picture 6" descr="IRC-Top-Border-1.jpg">
            <a:extLst>
              <a:ext uri="{FF2B5EF4-FFF2-40B4-BE49-F238E27FC236}">
                <a16:creationId xmlns:a16="http://schemas.microsoft.com/office/drawing/2014/main" xmlns="" id="{451F9AEC-2128-4E92-2A73-38F4FD29F7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xmlns="" id="{8C62C247-AB1C-4C20-DB3A-B95D1BF19854}"/>
              </a:ext>
            </a:extLst>
          </p:cNvPr>
          <p:cNvGrpSpPr>
            <a:grpSpLocks/>
          </p:cNvGrpSpPr>
          <p:nvPr userDrawn="1"/>
        </p:nvGrpSpPr>
        <p:grpSpPr bwMode="auto">
          <a:xfrm>
            <a:off x="860425" y="1974850"/>
            <a:ext cx="4811713" cy="4318000"/>
            <a:chOff x="860776" y="1975557"/>
            <a:chExt cx="4811891" cy="4317998"/>
          </a:xfrm>
        </p:grpSpPr>
        <p:cxnSp>
          <p:nvCxnSpPr>
            <p:cNvPr id="6" name="Straight Connector 5">
              <a:extLst>
                <a:ext uri="{FF2B5EF4-FFF2-40B4-BE49-F238E27FC236}">
                  <a16:creationId xmlns:a16="http://schemas.microsoft.com/office/drawing/2014/main" xmlns="" id="{C4002B0D-5F15-2701-83AA-F314235A6176}"/>
                </a:ext>
              </a:extLst>
            </p:cNvPr>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xmlns="" id="{FB022D76-6160-65D5-93F6-406F532A5C32}"/>
                </a:ext>
              </a:extLst>
            </p:cNvPr>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xmlns="" id="{A9994811-1CAC-16F3-FBDB-4BABE5A80A25}"/>
                </a:ext>
              </a:extLst>
            </p:cNvPr>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FDDFE873-7482-16B8-AD4D-EB884536F4DD}"/>
                </a:ext>
              </a:extLst>
            </p:cNvPr>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E4545FE5-E746-5C36-221F-643C0F68FB45}"/>
                </a:ext>
              </a:extLst>
            </p:cNvPr>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11" name="Group 13">
            <a:extLst>
              <a:ext uri="{FF2B5EF4-FFF2-40B4-BE49-F238E27FC236}">
                <a16:creationId xmlns:a16="http://schemas.microsoft.com/office/drawing/2014/main" xmlns="" id="{60FDF61A-F67A-FCE9-3F9F-91A2CE4036D5}"/>
              </a:ext>
            </a:extLst>
          </p:cNvPr>
          <p:cNvGrpSpPr>
            <a:grpSpLocks/>
          </p:cNvGrpSpPr>
          <p:nvPr userDrawn="1"/>
        </p:nvGrpSpPr>
        <p:grpSpPr bwMode="auto">
          <a:xfrm>
            <a:off x="6505575" y="1974850"/>
            <a:ext cx="4811713" cy="4318000"/>
            <a:chOff x="860776" y="1975557"/>
            <a:chExt cx="4811891" cy="4317998"/>
          </a:xfrm>
        </p:grpSpPr>
        <p:cxnSp>
          <p:nvCxnSpPr>
            <p:cNvPr id="12" name="Straight Connector 11">
              <a:extLst>
                <a:ext uri="{FF2B5EF4-FFF2-40B4-BE49-F238E27FC236}">
                  <a16:creationId xmlns:a16="http://schemas.microsoft.com/office/drawing/2014/main" xmlns="" id="{640712C7-D755-5D52-1240-7DE2F1607620}"/>
                </a:ext>
              </a:extLst>
            </p:cNvPr>
            <p:cNvCxnSpPr/>
            <p:nvPr userDrawn="1"/>
          </p:nvCxnSpPr>
          <p:spPr>
            <a:xfrm flipV="1">
              <a:off x="875065" y="1975557"/>
              <a:ext cx="0" cy="2159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7D46CAA2-F715-D75A-058F-8229D9C89D50}"/>
                </a:ext>
              </a:extLst>
            </p:cNvPr>
            <p:cNvCxnSpPr/>
            <p:nvPr userDrawn="1"/>
          </p:nvCxnSpPr>
          <p:spPr>
            <a:xfrm>
              <a:off x="860776" y="2018420"/>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BFB87E9F-8681-E12E-C2BC-11C56205C86C}"/>
                </a:ext>
              </a:extLst>
            </p:cNvPr>
            <p:cNvCxnSpPr/>
            <p:nvPr userDrawn="1"/>
          </p:nvCxnSpPr>
          <p:spPr>
            <a:xfrm>
              <a:off x="860776" y="6293555"/>
              <a:ext cx="4811891"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D42BF015-4801-460F-394A-1E4C89815E7B}"/>
                </a:ext>
              </a:extLst>
            </p:cNvPr>
            <p:cNvCxnSpPr/>
            <p:nvPr userDrawn="1"/>
          </p:nvCxnSpPr>
          <p:spPr>
            <a:xfrm flipV="1">
              <a:off x="5629802" y="2018420"/>
              <a:ext cx="0" cy="4260848"/>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8AFF0AD4-7682-5CCE-F249-6F4FBB3416B6}"/>
                </a:ext>
              </a:extLst>
            </p:cNvPr>
            <p:cNvCxnSpPr/>
            <p:nvPr userDrawn="1"/>
          </p:nvCxnSpPr>
          <p:spPr>
            <a:xfrm flipV="1">
              <a:off x="898877" y="3121731"/>
              <a:ext cx="0" cy="3157537"/>
            </a:xfrm>
            <a:prstGeom prst="line">
              <a:avLst/>
            </a:prstGeom>
            <a:ln w="76200" cmpd="sng"/>
          </p:spPr>
          <p:style>
            <a:lnRef idx="2">
              <a:schemeClr val="accent1"/>
            </a:lnRef>
            <a:fillRef idx="0">
              <a:schemeClr val="accent1"/>
            </a:fillRef>
            <a:effectRef idx="1">
              <a:schemeClr val="accent1"/>
            </a:effectRef>
            <a:fontRef idx="minor">
              <a:schemeClr val="tx1"/>
            </a:fontRef>
          </p:style>
        </p:cxnSp>
      </p:grpSp>
      <p:sp>
        <p:nvSpPr>
          <p:cNvPr id="45" name="Title 1"/>
          <p:cNvSpPr>
            <a:spLocks noGrp="1"/>
          </p:cNvSpPr>
          <p:nvPr>
            <p:ph type="title"/>
          </p:nvPr>
        </p:nvSpPr>
        <p:spPr>
          <a:xfrm>
            <a:off x="375016" y="204215"/>
            <a:ext cx="11435983" cy="1136341"/>
          </a:xfrm>
        </p:spPr>
        <p:txBody>
          <a:bodyPr/>
          <a:lstStyle>
            <a:lvl1pPr>
              <a:defRPr sz="400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06628"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3143250"/>
            <a:ext cx="4436872" cy="29739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13"/>
          </p:nvPr>
        </p:nvSpPr>
        <p:spPr>
          <a:xfrm>
            <a:off x="6351073" y="2232552"/>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Content Placeholder 3"/>
          <p:cNvSpPr>
            <a:spLocks noGrp="1"/>
          </p:cNvSpPr>
          <p:nvPr>
            <p:ph sz="half" idx="14"/>
          </p:nvPr>
        </p:nvSpPr>
        <p:spPr>
          <a:xfrm>
            <a:off x="6668573" y="3143250"/>
            <a:ext cx="4436872" cy="2973917"/>
          </a:xfrm>
        </p:spPr>
        <p:txBody>
          <a:bodyPr>
            <a:no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8850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xmlns=""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xmlns=""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xmlns=""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xmlns=""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xmlns=""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xmlns=""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xmlns=""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xmlns=""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xmlns=""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93020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xmlns=""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xmlns=""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xmlns=""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xmlns=""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xmlns=""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xmlns=""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xmlns=""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36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EAC7F6E-ADA7-0425-02E9-645083808FF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7D5FDF0-4FEE-388C-AAE1-55956612C7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0BF2129-133F-A588-8950-D5A7FFAE14AD}"/>
              </a:ext>
            </a:extLst>
          </p:cNvPr>
          <p:cNvSpPr>
            <a:spLocks noGrp="1"/>
          </p:cNvSpPr>
          <p:nvPr>
            <p:ph type="dt" sz="half" idx="10"/>
          </p:nvPr>
        </p:nvSpPr>
        <p:spPr/>
        <p:txBody>
          <a:bodyPr/>
          <a:lstStyle/>
          <a:p>
            <a:fld id="{8C68A8E3-5130-2B43-8894-1EF3B8B52B2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xmlns="" id="{E9FD026C-12FD-D714-56FC-13C06C0F36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4F8C490-355D-53A1-535F-0F53F4BB7D81}"/>
              </a:ext>
            </a:extLst>
          </p:cNvPr>
          <p:cNvSpPr>
            <a:spLocks noGrp="1"/>
          </p:cNvSpPr>
          <p:nvPr>
            <p:ph type="sldNum" sz="quarter" idx="12"/>
          </p:nvPr>
        </p:nvSpPr>
        <p:spPr/>
        <p:txBody>
          <a:bodyPr/>
          <a:lstStyle/>
          <a:p>
            <a:fld id="{2DD414B8-9EEE-5B43-ADFA-55991719E317}" type="slidenum">
              <a:rPr lang="fr-FR" smtClean="0"/>
              <a:t>‹#›</a:t>
            </a:fld>
            <a:endParaRPr lang="fr-FR"/>
          </a:p>
        </p:txBody>
      </p:sp>
    </p:spTree>
    <p:extLst>
      <p:ext uri="{BB962C8B-B14F-4D97-AF65-F5344CB8AC3E}">
        <p14:creationId xmlns:p14="http://schemas.microsoft.com/office/powerpoint/2010/main" val="354148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B704A9E-4B5B-CBDE-6FAD-1C135FBF5FB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2DA21ABA-39EC-E9BC-9CDB-4AA3C46027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DEAD239B-8A2A-4CDD-F310-F5F6350D1AA3}"/>
              </a:ext>
            </a:extLst>
          </p:cNvPr>
          <p:cNvSpPr>
            <a:spLocks noGrp="1"/>
          </p:cNvSpPr>
          <p:nvPr>
            <p:ph type="dt" sz="half" idx="10"/>
          </p:nvPr>
        </p:nvSpPr>
        <p:spPr/>
        <p:txBody>
          <a:bodyPr/>
          <a:lstStyle/>
          <a:p>
            <a:fld id="{8C68A8E3-5130-2B43-8894-1EF3B8B52B2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xmlns="" id="{515731F9-6264-7E5D-4CD7-6CFF7A6592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EF18288-F87C-1CBB-BA38-A45BB249E90C}"/>
              </a:ext>
            </a:extLst>
          </p:cNvPr>
          <p:cNvSpPr>
            <a:spLocks noGrp="1"/>
          </p:cNvSpPr>
          <p:nvPr>
            <p:ph type="sldNum" sz="quarter" idx="12"/>
          </p:nvPr>
        </p:nvSpPr>
        <p:spPr/>
        <p:txBody>
          <a:bodyPr/>
          <a:lstStyle/>
          <a:p>
            <a:fld id="{2DD414B8-9EEE-5B43-ADFA-55991719E317}" type="slidenum">
              <a:rPr lang="fr-FR" smtClean="0"/>
              <a:t>‹#›</a:t>
            </a:fld>
            <a:endParaRPr lang="fr-FR"/>
          </a:p>
        </p:txBody>
      </p:sp>
    </p:spTree>
    <p:extLst>
      <p:ext uri="{BB962C8B-B14F-4D97-AF65-F5344CB8AC3E}">
        <p14:creationId xmlns:p14="http://schemas.microsoft.com/office/powerpoint/2010/main" val="378349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E92959F-BC92-B8A4-E9C7-61044A91CF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6E0FCD7-E122-A01D-1064-42B4CC75EA1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799B2B14-AE19-CBA1-6534-C54F0E1A1CD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509274B-1CC4-80DD-96B0-0CF389A9E439}"/>
              </a:ext>
            </a:extLst>
          </p:cNvPr>
          <p:cNvSpPr>
            <a:spLocks noGrp="1"/>
          </p:cNvSpPr>
          <p:nvPr>
            <p:ph type="dt" sz="half" idx="10"/>
          </p:nvPr>
        </p:nvSpPr>
        <p:spPr/>
        <p:txBody>
          <a:bodyPr/>
          <a:lstStyle/>
          <a:p>
            <a:fld id="{8C68A8E3-5130-2B43-8894-1EF3B8B52B20}" type="datetimeFigureOut">
              <a:rPr lang="fr-FR" smtClean="0"/>
              <a:t>20/05/2024</a:t>
            </a:fld>
            <a:endParaRPr lang="fr-FR"/>
          </a:p>
        </p:txBody>
      </p:sp>
      <p:sp>
        <p:nvSpPr>
          <p:cNvPr id="6" name="Espace réservé du pied de page 5">
            <a:extLst>
              <a:ext uri="{FF2B5EF4-FFF2-40B4-BE49-F238E27FC236}">
                <a16:creationId xmlns:a16="http://schemas.microsoft.com/office/drawing/2014/main" xmlns="" id="{387D9092-2204-6360-E016-315AE3780C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BEF7C0D-2AB0-FAB1-9864-2BF0948498DE}"/>
              </a:ext>
            </a:extLst>
          </p:cNvPr>
          <p:cNvSpPr>
            <a:spLocks noGrp="1"/>
          </p:cNvSpPr>
          <p:nvPr>
            <p:ph type="sldNum" sz="quarter" idx="12"/>
          </p:nvPr>
        </p:nvSpPr>
        <p:spPr/>
        <p:txBody>
          <a:bodyPr/>
          <a:lstStyle/>
          <a:p>
            <a:fld id="{2DD414B8-9EEE-5B43-ADFA-55991719E317}" type="slidenum">
              <a:rPr lang="fr-FR" smtClean="0"/>
              <a:t>‹#›</a:t>
            </a:fld>
            <a:endParaRPr lang="fr-FR"/>
          </a:p>
        </p:txBody>
      </p:sp>
    </p:spTree>
    <p:extLst>
      <p:ext uri="{BB962C8B-B14F-4D97-AF65-F5344CB8AC3E}">
        <p14:creationId xmlns:p14="http://schemas.microsoft.com/office/powerpoint/2010/main" val="173821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BC03A66-BEF7-A065-0A32-0E1315844A8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43376446-6998-7ECD-49BE-B2D297EDD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FD7EFB2B-0ABF-B27B-AA0F-ABD8B096022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7E3832FD-EB0C-A1A7-5995-34ACA0845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8894A4B9-485C-8284-BABB-CFB6597107A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D74C4974-1B54-9CB1-3418-28A7EF40A292}"/>
              </a:ext>
            </a:extLst>
          </p:cNvPr>
          <p:cNvSpPr>
            <a:spLocks noGrp="1"/>
          </p:cNvSpPr>
          <p:nvPr>
            <p:ph type="dt" sz="half" idx="10"/>
          </p:nvPr>
        </p:nvSpPr>
        <p:spPr/>
        <p:txBody>
          <a:bodyPr/>
          <a:lstStyle/>
          <a:p>
            <a:fld id="{8C68A8E3-5130-2B43-8894-1EF3B8B52B20}" type="datetimeFigureOut">
              <a:rPr lang="fr-FR" smtClean="0"/>
              <a:t>20/05/2024</a:t>
            </a:fld>
            <a:endParaRPr lang="fr-FR"/>
          </a:p>
        </p:txBody>
      </p:sp>
      <p:sp>
        <p:nvSpPr>
          <p:cNvPr id="8" name="Espace réservé du pied de page 7">
            <a:extLst>
              <a:ext uri="{FF2B5EF4-FFF2-40B4-BE49-F238E27FC236}">
                <a16:creationId xmlns:a16="http://schemas.microsoft.com/office/drawing/2014/main" xmlns="" id="{C106943C-9920-1E77-B2BB-CAFCDB1D648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24BC9C78-4653-2363-61E0-CF1590AEAE0B}"/>
              </a:ext>
            </a:extLst>
          </p:cNvPr>
          <p:cNvSpPr>
            <a:spLocks noGrp="1"/>
          </p:cNvSpPr>
          <p:nvPr>
            <p:ph type="sldNum" sz="quarter" idx="12"/>
          </p:nvPr>
        </p:nvSpPr>
        <p:spPr/>
        <p:txBody>
          <a:bodyPr/>
          <a:lstStyle/>
          <a:p>
            <a:fld id="{2DD414B8-9EEE-5B43-ADFA-55991719E317}" type="slidenum">
              <a:rPr lang="fr-FR" smtClean="0"/>
              <a:t>‹#›</a:t>
            </a:fld>
            <a:endParaRPr lang="fr-FR"/>
          </a:p>
        </p:txBody>
      </p:sp>
    </p:spTree>
    <p:extLst>
      <p:ext uri="{BB962C8B-B14F-4D97-AF65-F5344CB8AC3E}">
        <p14:creationId xmlns:p14="http://schemas.microsoft.com/office/powerpoint/2010/main" val="31571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AEFC104-701D-870C-1DB8-02EA6DCA623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17A3FBBE-B35C-8F0E-A6E4-13A960709354}"/>
              </a:ext>
            </a:extLst>
          </p:cNvPr>
          <p:cNvSpPr>
            <a:spLocks noGrp="1"/>
          </p:cNvSpPr>
          <p:nvPr>
            <p:ph type="dt" sz="half" idx="10"/>
          </p:nvPr>
        </p:nvSpPr>
        <p:spPr/>
        <p:txBody>
          <a:bodyPr/>
          <a:lstStyle/>
          <a:p>
            <a:fld id="{8C68A8E3-5130-2B43-8894-1EF3B8B52B20}" type="datetimeFigureOut">
              <a:rPr lang="fr-FR" smtClean="0"/>
              <a:t>20/05/2024</a:t>
            </a:fld>
            <a:endParaRPr lang="fr-FR"/>
          </a:p>
        </p:txBody>
      </p:sp>
      <p:sp>
        <p:nvSpPr>
          <p:cNvPr id="4" name="Espace réservé du pied de page 3">
            <a:extLst>
              <a:ext uri="{FF2B5EF4-FFF2-40B4-BE49-F238E27FC236}">
                <a16:creationId xmlns:a16="http://schemas.microsoft.com/office/drawing/2014/main" xmlns="" id="{314B8009-E882-2AA2-D075-63B0E16BBDB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4231E134-B03D-6D2E-1903-3221BB193F24}"/>
              </a:ext>
            </a:extLst>
          </p:cNvPr>
          <p:cNvSpPr>
            <a:spLocks noGrp="1"/>
          </p:cNvSpPr>
          <p:nvPr>
            <p:ph type="sldNum" sz="quarter" idx="12"/>
          </p:nvPr>
        </p:nvSpPr>
        <p:spPr/>
        <p:txBody>
          <a:bodyPr/>
          <a:lstStyle/>
          <a:p>
            <a:fld id="{2DD414B8-9EEE-5B43-ADFA-55991719E317}" type="slidenum">
              <a:rPr lang="fr-FR" smtClean="0"/>
              <a:t>‹#›</a:t>
            </a:fld>
            <a:endParaRPr lang="fr-FR"/>
          </a:p>
        </p:txBody>
      </p:sp>
    </p:spTree>
    <p:extLst>
      <p:ext uri="{BB962C8B-B14F-4D97-AF65-F5344CB8AC3E}">
        <p14:creationId xmlns:p14="http://schemas.microsoft.com/office/powerpoint/2010/main" val="51513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50E2A256-3C1C-7B52-F1FD-09528B108C2C}"/>
              </a:ext>
            </a:extLst>
          </p:cNvPr>
          <p:cNvSpPr>
            <a:spLocks noGrp="1"/>
          </p:cNvSpPr>
          <p:nvPr>
            <p:ph type="dt" sz="half" idx="10"/>
          </p:nvPr>
        </p:nvSpPr>
        <p:spPr/>
        <p:txBody>
          <a:bodyPr/>
          <a:lstStyle/>
          <a:p>
            <a:fld id="{8C68A8E3-5130-2B43-8894-1EF3B8B52B20}" type="datetimeFigureOut">
              <a:rPr lang="fr-FR" smtClean="0"/>
              <a:t>20/05/2024</a:t>
            </a:fld>
            <a:endParaRPr lang="fr-FR"/>
          </a:p>
        </p:txBody>
      </p:sp>
      <p:sp>
        <p:nvSpPr>
          <p:cNvPr id="3" name="Espace réservé du pied de page 2">
            <a:extLst>
              <a:ext uri="{FF2B5EF4-FFF2-40B4-BE49-F238E27FC236}">
                <a16:creationId xmlns:a16="http://schemas.microsoft.com/office/drawing/2014/main" xmlns="" id="{5901B39A-8B43-AB70-6F7C-19E30B39C88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283278AF-63BB-C771-2FE6-2A38DCC494BF}"/>
              </a:ext>
            </a:extLst>
          </p:cNvPr>
          <p:cNvSpPr>
            <a:spLocks noGrp="1"/>
          </p:cNvSpPr>
          <p:nvPr>
            <p:ph type="sldNum" sz="quarter" idx="12"/>
          </p:nvPr>
        </p:nvSpPr>
        <p:spPr/>
        <p:txBody>
          <a:bodyPr/>
          <a:lstStyle/>
          <a:p>
            <a:fld id="{2DD414B8-9EEE-5B43-ADFA-55991719E317}" type="slidenum">
              <a:rPr lang="fr-FR" smtClean="0"/>
              <a:t>‹#›</a:t>
            </a:fld>
            <a:endParaRPr lang="fr-FR"/>
          </a:p>
        </p:txBody>
      </p:sp>
    </p:spTree>
    <p:extLst>
      <p:ext uri="{BB962C8B-B14F-4D97-AF65-F5344CB8AC3E}">
        <p14:creationId xmlns:p14="http://schemas.microsoft.com/office/powerpoint/2010/main" val="173575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52C3F8E-CF5E-1914-FABF-628CCDAA27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D388881F-3417-B04F-B1CB-FD31C07DD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83C16F94-7FBA-333C-F1C8-1D069F77C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E09A2CC9-748B-35F4-6081-385BE6B3F79E}"/>
              </a:ext>
            </a:extLst>
          </p:cNvPr>
          <p:cNvSpPr>
            <a:spLocks noGrp="1"/>
          </p:cNvSpPr>
          <p:nvPr>
            <p:ph type="dt" sz="half" idx="10"/>
          </p:nvPr>
        </p:nvSpPr>
        <p:spPr/>
        <p:txBody>
          <a:bodyPr/>
          <a:lstStyle/>
          <a:p>
            <a:fld id="{8C68A8E3-5130-2B43-8894-1EF3B8B52B20}" type="datetimeFigureOut">
              <a:rPr lang="fr-FR" smtClean="0"/>
              <a:t>20/05/2024</a:t>
            </a:fld>
            <a:endParaRPr lang="fr-FR"/>
          </a:p>
        </p:txBody>
      </p:sp>
      <p:sp>
        <p:nvSpPr>
          <p:cNvPr id="6" name="Espace réservé du pied de page 5">
            <a:extLst>
              <a:ext uri="{FF2B5EF4-FFF2-40B4-BE49-F238E27FC236}">
                <a16:creationId xmlns:a16="http://schemas.microsoft.com/office/drawing/2014/main" xmlns="" id="{B9C3D8E9-4037-07C0-800C-93E0382CAD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0667A9E1-AA0E-C65D-61F9-203B17FD911A}"/>
              </a:ext>
            </a:extLst>
          </p:cNvPr>
          <p:cNvSpPr>
            <a:spLocks noGrp="1"/>
          </p:cNvSpPr>
          <p:nvPr>
            <p:ph type="sldNum" sz="quarter" idx="12"/>
          </p:nvPr>
        </p:nvSpPr>
        <p:spPr/>
        <p:txBody>
          <a:bodyPr/>
          <a:lstStyle/>
          <a:p>
            <a:fld id="{2DD414B8-9EEE-5B43-ADFA-55991719E317}" type="slidenum">
              <a:rPr lang="fr-FR" smtClean="0"/>
              <a:t>‹#›</a:t>
            </a:fld>
            <a:endParaRPr lang="fr-FR"/>
          </a:p>
        </p:txBody>
      </p:sp>
    </p:spTree>
    <p:extLst>
      <p:ext uri="{BB962C8B-B14F-4D97-AF65-F5344CB8AC3E}">
        <p14:creationId xmlns:p14="http://schemas.microsoft.com/office/powerpoint/2010/main" val="6325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7B745E7-724D-D387-EAA9-3C2A1B1293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83B04A74-13E8-E9B3-A151-9C00AF97E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E0ADF77D-0847-9AAD-1389-F1D1F5520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C5261CCD-612B-AF6E-5CF9-DE30AB509242}"/>
              </a:ext>
            </a:extLst>
          </p:cNvPr>
          <p:cNvSpPr>
            <a:spLocks noGrp="1"/>
          </p:cNvSpPr>
          <p:nvPr>
            <p:ph type="dt" sz="half" idx="10"/>
          </p:nvPr>
        </p:nvSpPr>
        <p:spPr/>
        <p:txBody>
          <a:bodyPr/>
          <a:lstStyle/>
          <a:p>
            <a:fld id="{8C68A8E3-5130-2B43-8894-1EF3B8B52B20}" type="datetimeFigureOut">
              <a:rPr lang="fr-FR" smtClean="0"/>
              <a:t>20/05/2024</a:t>
            </a:fld>
            <a:endParaRPr lang="fr-FR"/>
          </a:p>
        </p:txBody>
      </p:sp>
      <p:sp>
        <p:nvSpPr>
          <p:cNvPr id="6" name="Espace réservé du pied de page 5">
            <a:extLst>
              <a:ext uri="{FF2B5EF4-FFF2-40B4-BE49-F238E27FC236}">
                <a16:creationId xmlns:a16="http://schemas.microsoft.com/office/drawing/2014/main" xmlns="" id="{3CF4A3B1-F7EA-A683-4145-BD2E13995D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F6E758D6-E05E-6D7D-D4C0-96CE9812785A}"/>
              </a:ext>
            </a:extLst>
          </p:cNvPr>
          <p:cNvSpPr>
            <a:spLocks noGrp="1"/>
          </p:cNvSpPr>
          <p:nvPr>
            <p:ph type="sldNum" sz="quarter" idx="12"/>
          </p:nvPr>
        </p:nvSpPr>
        <p:spPr/>
        <p:txBody>
          <a:bodyPr/>
          <a:lstStyle/>
          <a:p>
            <a:fld id="{2DD414B8-9EEE-5B43-ADFA-55991719E317}" type="slidenum">
              <a:rPr lang="fr-FR" smtClean="0"/>
              <a:t>‹#›</a:t>
            </a:fld>
            <a:endParaRPr lang="fr-FR"/>
          </a:p>
        </p:txBody>
      </p:sp>
    </p:spTree>
    <p:extLst>
      <p:ext uri="{BB962C8B-B14F-4D97-AF65-F5344CB8AC3E}">
        <p14:creationId xmlns:p14="http://schemas.microsoft.com/office/powerpoint/2010/main" val="164213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2C62FB26-CF60-AF56-8767-6FDD25EC8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4DE09960-1E62-9804-C332-82BAF2E1E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D7DBCFA-EF48-6522-F247-B0F4B349EC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8A8E3-5130-2B43-8894-1EF3B8B52B20}" type="datetimeFigureOut">
              <a:rPr lang="fr-FR" smtClean="0"/>
              <a:t>20/05/2024</a:t>
            </a:fld>
            <a:endParaRPr lang="fr-FR"/>
          </a:p>
        </p:txBody>
      </p:sp>
      <p:sp>
        <p:nvSpPr>
          <p:cNvPr id="5" name="Espace réservé du pied de page 4">
            <a:extLst>
              <a:ext uri="{FF2B5EF4-FFF2-40B4-BE49-F238E27FC236}">
                <a16:creationId xmlns:a16="http://schemas.microsoft.com/office/drawing/2014/main" xmlns="" id="{CDE4BE2C-A03F-F064-DFAC-9F2475D94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085C53F7-E7FE-87BB-A410-64B70D7B5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414B8-9EEE-5B43-ADFA-55991719E317}" type="slidenum">
              <a:rPr lang="fr-FR" smtClean="0"/>
              <a:t>‹#›</a:t>
            </a:fld>
            <a:endParaRPr lang="fr-FR"/>
          </a:p>
        </p:txBody>
      </p:sp>
    </p:spTree>
    <p:extLst>
      <p:ext uri="{BB962C8B-B14F-4D97-AF65-F5344CB8AC3E}">
        <p14:creationId xmlns:p14="http://schemas.microsoft.com/office/powerpoint/2010/main" val="2347301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0.sv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s://www.standup4humanrights.org/en/declaratio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hyperlink" Target="https://www.ohchr.org/sites/default/files/Documents/Publications/FactSheet2Rev.1en.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binternet.ohchr.org/_layouts/15/TreatyBodyExternal/Treaty.aspx?CountryID=64&amp;Lang=EN" TargetMode="External"/><Relationship Id="rId2" Type="http://schemas.openxmlformats.org/officeDocument/2006/relationships/hyperlink" Target="https://www.un.org/en/udhrbook/pdf/udhr_booklet_en_web.pdf"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hyperlink" Target="https://au.int/en/treaties/protocol-african-charter-human-and-peoples-rights-rights-women-afri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descr="Une image contenant plein air, habits, personne, arbre&#10;&#10;Description générée automatiquement">
            <a:extLst>
              <a:ext uri="{FF2B5EF4-FFF2-40B4-BE49-F238E27FC236}">
                <a16:creationId xmlns:a16="http://schemas.microsoft.com/office/drawing/2014/main" xmlns="" id="{1388E7E0-936D-722C-8B83-737F554290C6}"/>
              </a:ext>
            </a:extLst>
          </p:cNvPr>
          <p:cNvPicPr>
            <a:picLocks noChangeAspect="1"/>
          </p:cNvPicPr>
          <p:nvPr/>
        </p:nvPicPr>
        <p:blipFill rotWithShape="1">
          <a:blip r:embed="rId2"/>
          <a:srcRect r="10113"/>
          <a:stretch/>
        </p:blipFill>
        <p:spPr>
          <a:xfrm>
            <a:off x="2522358" y="10"/>
            <a:ext cx="9669642" cy="6857990"/>
          </a:xfrm>
          <a:prstGeom prst="rect">
            <a:avLst/>
          </a:prstGeom>
        </p:spPr>
      </p:pic>
      <p:sp>
        <p:nvSpPr>
          <p:cNvPr id="15" name="Rectangle 14">
            <a:extLst>
              <a:ext uri="{FF2B5EF4-FFF2-40B4-BE49-F238E27FC236}">
                <a16:creationId xmlns:a16="http://schemas.microsoft.com/office/drawing/2014/main" xmlns=""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xmlns="" id="{5DB52D9D-3DF1-BBAA-B848-D787E53CC3EA}"/>
              </a:ext>
            </a:extLst>
          </p:cNvPr>
          <p:cNvSpPr>
            <a:spLocks noGrp="1"/>
          </p:cNvSpPr>
          <p:nvPr>
            <p:ph type="ctrTitle"/>
          </p:nvPr>
        </p:nvSpPr>
        <p:spPr>
          <a:xfrm>
            <a:off x="463056" y="1331495"/>
            <a:ext cx="3453517" cy="4429315"/>
          </a:xfrm>
          <a:noFill/>
        </p:spPr>
        <p:txBody>
          <a:bodyPr>
            <a:noAutofit/>
          </a:bodyPr>
          <a:lstStyle/>
          <a:p>
            <a:r>
              <a:rPr lang="fr-FR" sz="4300" b="1" dirty="0" err="1"/>
              <a:t>Gender-Based</a:t>
            </a:r>
            <a:r>
              <a:rPr lang="fr-FR" sz="4300" b="1" dirty="0"/>
              <a:t> Violence and introduction to Human </a:t>
            </a:r>
            <a:r>
              <a:rPr lang="fr-FR" sz="4300" b="1" dirty="0" err="1"/>
              <a:t>Rights</a:t>
            </a:r>
            <a:r>
              <a:rPr lang="fr-FR" sz="4300" b="1" dirty="0"/>
              <a:t> Principles Training </a:t>
            </a:r>
          </a:p>
        </p:txBody>
      </p:sp>
      <p:sp>
        <p:nvSpPr>
          <p:cNvPr id="3" name="Sous-titre 2">
            <a:extLst>
              <a:ext uri="{FF2B5EF4-FFF2-40B4-BE49-F238E27FC236}">
                <a16:creationId xmlns:a16="http://schemas.microsoft.com/office/drawing/2014/main" xmlns="" id="{A3ADC5AF-9601-DF94-B2AD-DC96EEDF9BE2}"/>
              </a:ext>
            </a:extLst>
          </p:cNvPr>
          <p:cNvSpPr>
            <a:spLocks noGrp="1"/>
          </p:cNvSpPr>
          <p:nvPr>
            <p:ph type="subTitle" idx="1"/>
          </p:nvPr>
        </p:nvSpPr>
        <p:spPr>
          <a:xfrm>
            <a:off x="246298" y="5887453"/>
            <a:ext cx="3973386" cy="603713"/>
          </a:xfrm>
          <a:noFill/>
        </p:spPr>
        <p:txBody>
          <a:bodyPr>
            <a:normAutofit/>
          </a:bodyPr>
          <a:lstStyle/>
          <a:p>
            <a:r>
              <a:rPr lang="fr-FR" dirty="0"/>
              <a:t>12th-13th April 2024</a:t>
            </a:r>
          </a:p>
        </p:txBody>
      </p:sp>
      <p:pic>
        <p:nvPicPr>
          <p:cNvPr id="6" name="Image 5" descr="Une image contenant cercle, Police, Graphique, jaune&#10;&#10;Description générée automatiquement">
            <a:extLst>
              <a:ext uri="{FF2B5EF4-FFF2-40B4-BE49-F238E27FC236}">
                <a16:creationId xmlns:a16="http://schemas.microsoft.com/office/drawing/2014/main" xmlns="" id="{AC34439A-0182-8B08-7C0B-05EE5D3178E6}"/>
              </a:ext>
            </a:extLst>
          </p:cNvPr>
          <p:cNvPicPr>
            <a:picLocks noChangeAspect="1"/>
          </p:cNvPicPr>
          <p:nvPr/>
        </p:nvPicPr>
        <p:blipFill>
          <a:blip r:embed="rId3"/>
          <a:stretch>
            <a:fillRect/>
          </a:stretch>
        </p:blipFill>
        <p:spPr>
          <a:xfrm>
            <a:off x="512618" y="484188"/>
            <a:ext cx="1219200" cy="546100"/>
          </a:xfrm>
          <a:prstGeom prst="rect">
            <a:avLst/>
          </a:prstGeom>
        </p:spPr>
      </p:pic>
    </p:spTree>
    <p:extLst>
      <p:ext uri="{BB962C8B-B14F-4D97-AF65-F5344CB8AC3E}">
        <p14:creationId xmlns:p14="http://schemas.microsoft.com/office/powerpoint/2010/main" val="176582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0176" y="1825625"/>
            <a:ext cx="4893623" cy="4351338"/>
          </a:xfrm>
        </p:spPr>
        <p:txBody>
          <a:bodyPr/>
          <a:lstStyle/>
          <a:p>
            <a:r>
              <a:rPr lang="en-US" dirty="0"/>
              <a:t>Power within is the strength that arises from inside ourselves when we recognize the equal ability within all of us to positively influence our own lives and the community</a:t>
            </a:r>
          </a:p>
        </p:txBody>
      </p:sp>
      <p:sp>
        <p:nvSpPr>
          <p:cNvPr id="5" name="Titre 4">
            <a:extLst>
              <a:ext uri="{FF2B5EF4-FFF2-40B4-BE49-F238E27FC236}">
                <a16:creationId xmlns:a16="http://schemas.microsoft.com/office/drawing/2014/main" xmlns="" id="{49836781-1D3F-E183-7008-469C5F4E5235}"/>
              </a:ext>
            </a:extLst>
          </p:cNvPr>
          <p:cNvSpPr>
            <a:spLocks noGrp="1"/>
          </p:cNvSpPr>
          <p:nvPr>
            <p:ph type="title"/>
          </p:nvPr>
        </p:nvSpPr>
        <p:spPr/>
        <p:txBody>
          <a:bodyPr/>
          <a:lstStyle/>
          <a:p>
            <a:endParaRPr lang="fr-FR"/>
          </a:p>
        </p:txBody>
      </p:sp>
      <p:pic>
        <p:nvPicPr>
          <p:cNvPr id="7" name="Image 6" descr="Une image contenant texte, capture d’écran, symbole, logo&#10;&#10;Description générée automatiquement">
            <a:extLst>
              <a:ext uri="{FF2B5EF4-FFF2-40B4-BE49-F238E27FC236}">
                <a16:creationId xmlns:a16="http://schemas.microsoft.com/office/drawing/2014/main" xmlns="" id="{EABA3166-1785-19F2-D832-B74EFA975652}"/>
              </a:ext>
            </a:extLst>
          </p:cNvPr>
          <p:cNvPicPr>
            <a:picLocks noChangeAspect="1"/>
          </p:cNvPicPr>
          <p:nvPr/>
        </p:nvPicPr>
        <p:blipFill>
          <a:blip r:embed="rId3"/>
          <a:stretch>
            <a:fillRect/>
          </a:stretch>
        </p:blipFill>
        <p:spPr>
          <a:xfrm>
            <a:off x="0" y="0"/>
            <a:ext cx="6100675" cy="6858000"/>
          </a:xfrm>
          <a:prstGeom prst="rect">
            <a:avLst/>
          </a:prstGeom>
        </p:spPr>
      </p:pic>
    </p:spTree>
    <p:extLst>
      <p:ext uri="{BB962C8B-B14F-4D97-AF65-F5344CB8AC3E}">
        <p14:creationId xmlns:p14="http://schemas.microsoft.com/office/powerpoint/2010/main" val="20655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4038" y="1825625"/>
            <a:ext cx="4849761" cy="4351338"/>
          </a:xfrm>
        </p:spPr>
        <p:txBody>
          <a:bodyPr>
            <a:normAutofit/>
          </a:bodyPr>
          <a:lstStyle/>
          <a:p>
            <a:r>
              <a:rPr lang="en-US" sz="2400" dirty="0"/>
              <a:t>Power with means the power felt when two or more people come together to do something that they could not do alone; it also includes joining our power with individuals as well as groups to respond to injustice</a:t>
            </a:r>
          </a:p>
        </p:txBody>
      </p:sp>
      <p:pic>
        <p:nvPicPr>
          <p:cNvPr id="7" name="Image 6" descr="Une image contenant texte, capture d’écran, Police, Graphique&#10;&#10;Description générée automatiquement">
            <a:extLst>
              <a:ext uri="{FF2B5EF4-FFF2-40B4-BE49-F238E27FC236}">
                <a16:creationId xmlns:a16="http://schemas.microsoft.com/office/drawing/2014/main" xmlns="" id="{BC45910B-C4BE-8CE7-9163-7BC2E29AC0D7}"/>
              </a:ext>
            </a:extLst>
          </p:cNvPr>
          <p:cNvPicPr>
            <a:picLocks noChangeAspect="1"/>
          </p:cNvPicPr>
          <p:nvPr/>
        </p:nvPicPr>
        <p:blipFill>
          <a:blip r:embed="rId3"/>
          <a:stretch>
            <a:fillRect/>
          </a:stretch>
        </p:blipFill>
        <p:spPr>
          <a:xfrm>
            <a:off x="0" y="0"/>
            <a:ext cx="6078442" cy="6858000"/>
          </a:xfrm>
          <a:prstGeom prst="rect">
            <a:avLst/>
          </a:prstGeom>
        </p:spPr>
      </p:pic>
    </p:spTree>
    <p:extLst>
      <p:ext uri="{BB962C8B-B14F-4D97-AF65-F5344CB8AC3E}">
        <p14:creationId xmlns:p14="http://schemas.microsoft.com/office/powerpoint/2010/main" val="145500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8786" y="1209368"/>
            <a:ext cx="4970207" cy="4967595"/>
          </a:xfrm>
        </p:spPr>
        <p:txBody>
          <a:bodyPr>
            <a:normAutofit lnSpcReduction="10000"/>
          </a:bodyPr>
          <a:lstStyle/>
          <a:p>
            <a:r>
              <a:rPr lang="en-US" dirty="0"/>
              <a:t>Power to is the belief and actions that individuals and groups use to create positive change; it is also when individuals proactively work to ensure that all community members enjoy the full spectrum of human rights and are able to achieve their full potential</a:t>
            </a:r>
          </a:p>
          <a:p>
            <a:r>
              <a:rPr lang="en-US" dirty="0"/>
              <a:t>Everyone has power to even if they were not able to express it internally. </a:t>
            </a:r>
          </a:p>
        </p:txBody>
      </p:sp>
      <p:pic>
        <p:nvPicPr>
          <p:cNvPr id="9" name="Image 8">
            <a:extLst>
              <a:ext uri="{FF2B5EF4-FFF2-40B4-BE49-F238E27FC236}">
                <a16:creationId xmlns:a16="http://schemas.microsoft.com/office/drawing/2014/main" xmlns="" id="{17AC7C50-DFE7-5D97-4011-509A58602D02}"/>
              </a:ext>
            </a:extLst>
          </p:cNvPr>
          <p:cNvPicPr>
            <a:picLocks noChangeAspect="1"/>
          </p:cNvPicPr>
          <p:nvPr/>
        </p:nvPicPr>
        <p:blipFill>
          <a:blip r:embed="rId3"/>
          <a:stretch>
            <a:fillRect/>
          </a:stretch>
        </p:blipFill>
        <p:spPr>
          <a:xfrm>
            <a:off x="-4675" y="0"/>
            <a:ext cx="6100675" cy="6858000"/>
          </a:xfrm>
          <a:prstGeom prst="rect">
            <a:avLst/>
          </a:prstGeom>
        </p:spPr>
      </p:pic>
    </p:spTree>
    <p:extLst>
      <p:ext uri="{BB962C8B-B14F-4D97-AF65-F5344CB8AC3E}">
        <p14:creationId xmlns:p14="http://schemas.microsoft.com/office/powerpoint/2010/main" val="50650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324BB9-47A5-E649-71E0-66E85D0DF29B}"/>
              </a:ext>
            </a:extLst>
          </p:cNvPr>
          <p:cNvSpPr>
            <a:spLocks noGrp="1"/>
          </p:cNvSpPr>
          <p:nvPr>
            <p:ph idx="1"/>
          </p:nvPr>
        </p:nvSpPr>
        <p:spPr>
          <a:xfrm>
            <a:off x="6662057" y="860425"/>
            <a:ext cx="4844143" cy="5054600"/>
          </a:xfrm>
        </p:spPr>
        <p:txBody>
          <a:bodyPr>
            <a:normAutofit lnSpcReduction="10000"/>
          </a:bodyPr>
          <a:lstStyle/>
          <a:p>
            <a:pPr algn="just" eaLnBrk="1" hangingPunct="1"/>
            <a:r>
              <a:rPr lang="en-US" altLang="x-none" dirty="0"/>
              <a:t>Gender-based violence is an umbrella term for any harmful act that is perpetrated against a person</a:t>
            </a:r>
            <a:r>
              <a:rPr lang="en-US" altLang="en-US" dirty="0"/>
              <a:t>’</a:t>
            </a:r>
            <a:r>
              <a:rPr lang="en-US" altLang="x-none" dirty="0"/>
              <a:t>s will, and that is based on </a:t>
            </a:r>
            <a:r>
              <a:rPr lang="en-US" altLang="x-none" b="1" dirty="0"/>
              <a:t>socially ascribed (gender) differences </a:t>
            </a:r>
            <a:r>
              <a:rPr lang="en-US" altLang="x-none" dirty="0"/>
              <a:t>between males and females. </a:t>
            </a:r>
          </a:p>
          <a:p>
            <a:pPr algn="just" eaLnBrk="1" hangingPunct="1"/>
            <a:r>
              <a:rPr lang="en-US" altLang="x-none" dirty="0"/>
              <a:t>It includes acts that inflict physical, sexual or mental harm or suffering, threats of such acts, coercion, and other deprivations of liberty. These acts can occur in public or in private.</a:t>
            </a:r>
            <a:endParaRPr lang="en-GB" altLang="x-none" dirty="0"/>
          </a:p>
        </p:txBody>
      </p:sp>
      <p:pic>
        <p:nvPicPr>
          <p:cNvPr id="7" name="Image 6" descr="Une image contenant texte, capture d’écran, Police, bleu vert&#10;&#10;Description générée automatiquement">
            <a:extLst>
              <a:ext uri="{FF2B5EF4-FFF2-40B4-BE49-F238E27FC236}">
                <a16:creationId xmlns:a16="http://schemas.microsoft.com/office/drawing/2014/main" xmlns="" id="{81257715-4D5B-513C-726E-4F97DE40893F}"/>
              </a:ext>
            </a:extLst>
          </p:cNvPr>
          <p:cNvPicPr>
            <a:picLocks noChangeAspect="1"/>
          </p:cNvPicPr>
          <p:nvPr/>
        </p:nvPicPr>
        <p:blipFill>
          <a:blip r:embed="rId3"/>
          <a:stretch>
            <a:fillRect/>
          </a:stretch>
        </p:blipFill>
        <p:spPr>
          <a:xfrm>
            <a:off x="0" y="0"/>
            <a:ext cx="610889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1FA69B3-BF25-1F26-0900-55AD6267C533}"/>
              </a:ext>
            </a:extLst>
          </p:cNvPr>
          <p:cNvSpPr txBox="1"/>
          <p:nvPr/>
        </p:nvSpPr>
        <p:spPr>
          <a:xfrm>
            <a:off x="6287103" y="1015273"/>
            <a:ext cx="5677786" cy="5447645"/>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Gender norms: Commonly accepted social or cultural rules that specify male and female </a:t>
            </a:r>
            <a:r>
              <a:rPr lang="en-US" sz="2400" dirty="0" err="1"/>
              <a:t>behaviours</a:t>
            </a:r>
            <a:r>
              <a:rPr lang="en-US" sz="2400" dirty="0"/>
              <a:t>, capacities, expectations, opportunities, roles</a:t>
            </a:r>
          </a:p>
          <a:p>
            <a:endParaRPr lang="en-US" sz="2400" dirty="0"/>
          </a:p>
          <a:p>
            <a:r>
              <a:rPr lang="en-US" sz="2400" dirty="0"/>
              <a:t>Some examples:</a:t>
            </a:r>
          </a:p>
          <a:p>
            <a:endParaRPr lang="en-US" sz="2400" dirty="0"/>
          </a:p>
          <a:p>
            <a:pPr marL="285750" indent="-285750">
              <a:buFontTx/>
              <a:buChar char="-"/>
            </a:pPr>
            <a:r>
              <a:rPr lang="en-US" sz="2400" dirty="0"/>
              <a:t>Girls are valued as wives not as individuals</a:t>
            </a:r>
          </a:p>
          <a:p>
            <a:pPr marL="285750" indent="-285750">
              <a:buFontTx/>
              <a:buChar char="-"/>
            </a:pPr>
            <a:r>
              <a:rPr lang="en-US" sz="2400" dirty="0"/>
              <a:t>Women should be </a:t>
            </a:r>
          </a:p>
          <a:p>
            <a:pPr marL="285750" indent="-285750">
              <a:buFontTx/>
              <a:buChar char="-"/>
            </a:pPr>
            <a:r>
              <a:rPr lang="en-US" sz="2400" b="0" dirty="0">
                <a:solidFill>
                  <a:srgbClr val="2B2B2B"/>
                </a:solidFill>
                <a:effectLst/>
                <a:highlight>
                  <a:srgbClr val="FFFFFF"/>
                </a:highlight>
              </a:rPr>
              <a:t>Men are tough and powerful, not helpless and childish like women</a:t>
            </a:r>
          </a:p>
          <a:p>
            <a:pPr marL="285750" indent="-285750">
              <a:buFontTx/>
              <a:buChar char="-"/>
            </a:pPr>
            <a:r>
              <a:rPr lang="en-US" sz="2400" dirty="0">
                <a:solidFill>
                  <a:srgbClr val="2B2B2B"/>
                </a:solidFill>
                <a:highlight>
                  <a:srgbClr val="FFFFFF"/>
                </a:highlight>
              </a:rPr>
              <a:t>Men are the family breadwinners.</a:t>
            </a:r>
          </a:p>
          <a:p>
            <a:pPr marL="285750" indent="-285750">
              <a:buFontTx/>
              <a:buChar char="-"/>
            </a:pPr>
            <a:endParaRPr lang="en-US" dirty="0"/>
          </a:p>
          <a:p>
            <a:endParaRPr lang="x-none" dirty="0"/>
          </a:p>
        </p:txBody>
      </p:sp>
      <p:pic>
        <p:nvPicPr>
          <p:cNvPr id="7" name="Image 6" descr="Une image contenant capture d’écran, texte, Police, bleu vert&#10;&#10;Description générée automatiquement">
            <a:extLst>
              <a:ext uri="{FF2B5EF4-FFF2-40B4-BE49-F238E27FC236}">
                <a16:creationId xmlns:a16="http://schemas.microsoft.com/office/drawing/2014/main" xmlns="" id="{43C0243B-18C3-9677-D391-D4BEA80BD3A5}"/>
              </a:ext>
            </a:extLst>
          </p:cNvPr>
          <p:cNvPicPr>
            <a:picLocks noChangeAspect="1"/>
          </p:cNvPicPr>
          <p:nvPr/>
        </p:nvPicPr>
        <p:blipFill>
          <a:blip r:embed="rId3"/>
          <a:stretch>
            <a:fillRect/>
          </a:stretch>
        </p:blipFill>
        <p:spPr>
          <a:xfrm>
            <a:off x="0" y="0"/>
            <a:ext cx="6087794" cy="6858000"/>
          </a:xfrm>
          <a:prstGeom prst="rect">
            <a:avLst/>
          </a:prstGeom>
        </p:spPr>
      </p:pic>
    </p:spTree>
    <p:extLst>
      <p:ext uri="{BB962C8B-B14F-4D97-AF65-F5344CB8AC3E}">
        <p14:creationId xmlns:p14="http://schemas.microsoft.com/office/powerpoint/2010/main" val="73914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04DEFC-9D43-603C-AC4B-BD4E018AE926}"/>
              </a:ext>
            </a:extLst>
          </p:cNvPr>
          <p:cNvSpPr>
            <a:spLocks noGrp="1"/>
          </p:cNvSpPr>
          <p:nvPr>
            <p:ph type="title"/>
          </p:nvPr>
        </p:nvSpPr>
        <p:spPr/>
        <p:txBody>
          <a:bodyPr/>
          <a:lstStyle/>
          <a:p>
            <a:r>
              <a:rPr lang="en-US" dirty="0"/>
              <a:t>Prevalence of GBV</a:t>
            </a:r>
            <a:endParaRPr lang="x-none" dirty="0"/>
          </a:p>
        </p:txBody>
      </p:sp>
      <p:sp>
        <p:nvSpPr>
          <p:cNvPr id="3" name="Content Placeholder 2">
            <a:extLst>
              <a:ext uri="{FF2B5EF4-FFF2-40B4-BE49-F238E27FC236}">
                <a16:creationId xmlns:a16="http://schemas.microsoft.com/office/drawing/2014/main" xmlns="" id="{D8085F07-0167-0EEE-581F-6722E04EE295}"/>
              </a:ext>
            </a:extLst>
          </p:cNvPr>
          <p:cNvSpPr>
            <a:spLocks noGrp="1"/>
          </p:cNvSpPr>
          <p:nvPr>
            <p:ph idx="1"/>
          </p:nvPr>
        </p:nvSpPr>
        <p:spPr/>
        <p:txBody>
          <a:bodyPr>
            <a:normAutofit lnSpcReduction="10000"/>
          </a:bodyPr>
          <a:lstStyle/>
          <a:p>
            <a:pPr>
              <a:buFont typeface="Wingdings" panose="05000000000000000000" pitchFamily="2" charset="2"/>
              <a:buChar char="ü"/>
            </a:pPr>
            <a:r>
              <a:rPr lang="en-US" sz="2400" b="0" i="0" dirty="0">
                <a:solidFill>
                  <a:srgbClr val="212431"/>
                </a:solidFill>
                <a:effectLst/>
                <a:cs typeface="QUIRE SANS" panose="020B0502040400020003" pitchFamily="34" charset="0"/>
              </a:rPr>
              <a:t>1 in every 3 women worldwide will be physically, sexually, or otherwise abused at least once in her lifetime. That’s an estimated 736 million women and girls age 15 and older who will be subjected to intimate partner violence, non-partner sexual violence, or both at least once.</a:t>
            </a:r>
          </a:p>
          <a:p>
            <a:pPr marL="0" indent="0">
              <a:buNone/>
            </a:pPr>
            <a:r>
              <a:rPr lang="en-US" sz="2400" b="0" i="0" dirty="0">
                <a:solidFill>
                  <a:srgbClr val="212431"/>
                </a:solidFill>
                <a:effectLst/>
                <a:cs typeface="QUIRE SANS" panose="020B0502040400020003"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0000"/>
                </a:solidFill>
                <a:effectLst/>
                <a:uLnTx/>
                <a:uFillTx/>
                <a:cs typeface="QUIRE SANS" panose="020B0502040400020003" pitchFamily="34" charset="0"/>
              </a:rPr>
              <a:t>According to the Gambia Demographic and Health Survey, </a:t>
            </a:r>
            <a:r>
              <a:rPr kumimoji="0" lang="en-US" sz="2400" b="1" i="0" u="none" strike="noStrike" kern="1200" cap="none" spc="0" normalizeH="0" baseline="0" noProof="0" dirty="0">
                <a:ln>
                  <a:noFill/>
                </a:ln>
                <a:solidFill>
                  <a:srgbClr val="000000"/>
                </a:solidFill>
                <a:effectLst/>
                <a:uLnTx/>
                <a:uFillTx/>
                <a:cs typeface="QUIRE SANS" panose="020B0502040400020003" pitchFamily="34" charset="0"/>
              </a:rPr>
              <a:t>49% of 15-49 years </a:t>
            </a:r>
            <a:r>
              <a:rPr kumimoji="0" lang="en-US" sz="2400" b="0" i="0" u="none" strike="noStrike" kern="1200" cap="none" spc="0" normalizeH="0" baseline="0" noProof="0" dirty="0">
                <a:ln>
                  <a:noFill/>
                </a:ln>
                <a:solidFill>
                  <a:srgbClr val="000000"/>
                </a:solidFill>
                <a:effectLst/>
                <a:uLnTx/>
                <a:uFillTx/>
                <a:cs typeface="QUIRE SANS" panose="020B0502040400020003" pitchFamily="34" charset="0"/>
              </a:rPr>
              <a:t>women respondents experienced physical violence at least once since they were </a:t>
            </a:r>
            <a:r>
              <a:rPr kumimoji="0" lang="en-US" sz="2400" b="1" i="0" u="none" strike="noStrike" kern="1200" cap="none" spc="0" normalizeH="0" baseline="0" noProof="0" dirty="0">
                <a:ln>
                  <a:noFill/>
                </a:ln>
                <a:solidFill>
                  <a:srgbClr val="000000"/>
                </a:solidFill>
                <a:effectLst/>
                <a:uLnTx/>
                <a:uFillTx/>
                <a:cs typeface="QUIRE SANS" panose="020B0502040400020003" pitchFamily="34" charset="0"/>
              </a:rPr>
              <a:t>15 years old </a:t>
            </a:r>
            <a:r>
              <a:rPr kumimoji="0" lang="en-US" sz="2400" b="0" i="0" u="none" strike="noStrike" kern="1200" cap="none" spc="0" normalizeH="0" baseline="0" noProof="0" dirty="0">
                <a:ln>
                  <a:noFill/>
                </a:ln>
                <a:solidFill>
                  <a:srgbClr val="000000"/>
                </a:solidFill>
                <a:effectLst/>
                <a:uLnTx/>
                <a:uFillTx/>
                <a:cs typeface="QUIRE SANS" panose="020B0502040400020003" pitchFamily="34" charset="0"/>
              </a:rPr>
              <a:t>and </a:t>
            </a:r>
            <a:r>
              <a:rPr kumimoji="0" lang="en-US" sz="2400" b="1" i="0" u="none" strike="noStrike" kern="1200" cap="none" spc="0" normalizeH="0" baseline="0" noProof="0" dirty="0">
                <a:ln>
                  <a:noFill/>
                </a:ln>
                <a:solidFill>
                  <a:srgbClr val="000000"/>
                </a:solidFill>
                <a:effectLst/>
                <a:uLnTx/>
                <a:uFillTx/>
                <a:cs typeface="QUIRE SANS" panose="020B0502040400020003" pitchFamily="34" charset="0"/>
              </a:rPr>
              <a:t>11%</a:t>
            </a:r>
            <a:r>
              <a:rPr kumimoji="0" lang="en-US" sz="2400" b="0" i="0" u="none" strike="noStrike" kern="1200" cap="none" spc="0" normalizeH="0" baseline="0" noProof="0" dirty="0">
                <a:ln>
                  <a:noFill/>
                </a:ln>
                <a:solidFill>
                  <a:srgbClr val="000000"/>
                </a:solidFill>
                <a:effectLst/>
                <a:uLnTx/>
                <a:uFillTx/>
                <a:cs typeface="QUIRE SANS" panose="020B0502040400020003" pitchFamily="34" charset="0"/>
              </a:rPr>
              <a:t> said they experienced physical violence </a:t>
            </a:r>
            <a:r>
              <a:rPr kumimoji="0" lang="en-US" sz="2400" b="1" i="0" u="none" strike="noStrike" kern="1200" cap="none" spc="0" normalizeH="0" baseline="0" noProof="0" dirty="0">
                <a:ln>
                  <a:noFill/>
                </a:ln>
                <a:solidFill>
                  <a:srgbClr val="000000"/>
                </a:solidFill>
                <a:effectLst/>
                <a:uLnTx/>
                <a:uFillTx/>
                <a:cs typeface="QUIRE SANS" panose="020B0502040400020003" pitchFamily="34" charset="0"/>
              </a:rPr>
              <a:t>12 months</a:t>
            </a:r>
            <a:r>
              <a:rPr kumimoji="0" lang="en-US" sz="2400" b="0" i="0" u="none" strike="noStrike" kern="1200" cap="none" spc="0" normalizeH="0" baseline="0" noProof="0" dirty="0">
                <a:ln>
                  <a:noFill/>
                </a:ln>
                <a:solidFill>
                  <a:srgbClr val="000000"/>
                </a:solidFill>
                <a:effectLst/>
                <a:uLnTx/>
                <a:uFillTx/>
                <a:cs typeface="QUIRE SANS" panose="020B0502040400020003" pitchFamily="34" charset="0"/>
              </a:rPr>
              <a:t> before the survey</a:t>
            </a:r>
          </a:p>
          <a:p>
            <a:pPr marL="0" marR="0" lvl="0" indent="0" algn="just" defTabSz="914400" rtl="0" eaLnBrk="1" fontAlgn="auto" latinLnBrk="0" hangingPunct="1">
              <a:lnSpc>
                <a:spcPct val="100000"/>
              </a:lnSpc>
              <a:spcBef>
                <a:spcPts val="0"/>
              </a:spcBef>
              <a:spcAft>
                <a:spcPts val="0"/>
              </a:spcAft>
              <a:buClrTx/>
              <a:buSzTx/>
              <a:buNone/>
              <a:tabLst/>
              <a:defRPr/>
            </a:pPr>
            <a:endParaRPr kumimoji="0" lang="en-US" sz="2400" b="0" i="0" u="none" strike="noStrike" kern="1200" cap="none" spc="0" normalizeH="0" baseline="0" noProof="0" dirty="0">
              <a:ln>
                <a:noFill/>
              </a:ln>
              <a:solidFill>
                <a:srgbClr val="000000"/>
              </a:solidFill>
              <a:effectLst/>
              <a:uLnTx/>
              <a:uFillTx/>
              <a:cs typeface="QUIRE SANS" panose="020B0502040400020003"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00000"/>
                </a:solidFill>
                <a:effectLst/>
                <a:uLnTx/>
                <a:uFillTx/>
                <a:cs typeface="QUIRE SANS" panose="020B0502040400020003" pitchFamily="34" charset="0"/>
              </a:rPr>
              <a:t>According to the </a:t>
            </a:r>
            <a:r>
              <a:rPr kumimoji="0" lang="en-US" sz="2400" b="1" i="0" u="none" strike="noStrike" kern="1200" cap="none" spc="0" normalizeH="0" baseline="0" noProof="0" dirty="0">
                <a:ln>
                  <a:noFill/>
                </a:ln>
                <a:solidFill>
                  <a:srgbClr val="000000"/>
                </a:solidFill>
                <a:effectLst/>
                <a:uLnTx/>
                <a:uFillTx/>
                <a:cs typeface="QUIRE SANS" panose="020B0502040400020003" pitchFamily="34" charset="0"/>
              </a:rPr>
              <a:t>GMIS 2023 data</a:t>
            </a:r>
            <a:r>
              <a:rPr kumimoji="0" lang="en-US" sz="2400" b="0" i="0" u="none" strike="noStrike" kern="1200" cap="none" spc="0" normalizeH="0" baseline="0" noProof="0" dirty="0">
                <a:ln>
                  <a:noFill/>
                </a:ln>
                <a:solidFill>
                  <a:srgbClr val="000000"/>
                </a:solidFill>
                <a:effectLst/>
                <a:uLnTx/>
                <a:uFillTx/>
                <a:cs typeface="QUIRE SANS" panose="020B0502040400020003" pitchFamily="34" charset="0"/>
              </a:rPr>
              <a:t>, </a:t>
            </a:r>
            <a:r>
              <a:rPr kumimoji="0" lang="en-US" sz="2400" b="1" i="0" u="none" strike="noStrike" kern="1200" cap="none" spc="0" normalizeH="0" baseline="0" noProof="0" dirty="0">
                <a:ln>
                  <a:noFill/>
                </a:ln>
                <a:solidFill>
                  <a:srgbClr val="000000"/>
                </a:solidFill>
                <a:effectLst/>
                <a:uLnTx/>
                <a:uFillTx/>
                <a:cs typeface="QUIRE SANS" panose="020B0502040400020003" pitchFamily="34" charset="0"/>
              </a:rPr>
              <a:t>60% of the 511 cases </a:t>
            </a:r>
            <a:r>
              <a:rPr kumimoji="0" lang="en-US" sz="2400" b="0" i="0" u="none" strike="noStrike" kern="1200" cap="none" spc="0" normalizeH="0" baseline="0" noProof="0" dirty="0">
                <a:ln>
                  <a:noFill/>
                </a:ln>
                <a:solidFill>
                  <a:srgbClr val="000000"/>
                </a:solidFill>
                <a:effectLst/>
                <a:uLnTx/>
                <a:uFillTx/>
                <a:cs typeface="QUIRE SANS" panose="020B0502040400020003" pitchFamily="34" charset="0"/>
              </a:rPr>
              <a:t>reported via the One Stop </a:t>
            </a:r>
            <a:r>
              <a:rPr kumimoji="0" lang="en-US" sz="2400" b="0" i="0" u="none" strike="noStrike" kern="1200" cap="none" spc="0" normalizeH="0" baseline="0" noProof="0" dirty="0" err="1">
                <a:ln>
                  <a:noFill/>
                </a:ln>
                <a:solidFill>
                  <a:srgbClr val="000000"/>
                </a:solidFill>
                <a:effectLst/>
                <a:uLnTx/>
                <a:uFillTx/>
                <a:cs typeface="QUIRE SANS" panose="020B0502040400020003" pitchFamily="34" charset="0"/>
              </a:rPr>
              <a:t>Centres</a:t>
            </a:r>
            <a:r>
              <a:rPr kumimoji="0" lang="en-US" sz="2400" b="0" i="0" u="none" strike="noStrike" kern="1200" cap="none" spc="0" normalizeH="0" baseline="0" noProof="0" dirty="0">
                <a:ln>
                  <a:noFill/>
                </a:ln>
                <a:solidFill>
                  <a:srgbClr val="000000"/>
                </a:solidFill>
                <a:effectLst/>
                <a:uLnTx/>
                <a:uFillTx/>
                <a:cs typeface="QUIRE SANS" panose="020B0502040400020003" pitchFamily="34" charset="0"/>
              </a:rPr>
              <a:t> were cases of </a:t>
            </a:r>
            <a:r>
              <a:rPr kumimoji="0" lang="en-US" sz="2400" b="1" i="0" u="none" strike="noStrike" kern="1200" cap="none" spc="0" normalizeH="0" baseline="0" noProof="0" dirty="0">
                <a:ln>
                  <a:noFill/>
                </a:ln>
                <a:solidFill>
                  <a:srgbClr val="000000"/>
                </a:solidFill>
                <a:effectLst/>
                <a:uLnTx/>
                <a:uFillTx/>
                <a:cs typeface="QUIRE SANS" panose="020B0502040400020003" pitchFamily="34" charset="0"/>
              </a:rPr>
              <a:t>sexual violence</a:t>
            </a:r>
            <a:r>
              <a:rPr lang="en-US" sz="2400" dirty="0">
                <a:solidFill>
                  <a:srgbClr val="000000"/>
                </a:solidFill>
                <a:cs typeface="QUIRE SANS" panose="020B0502040400020003" pitchFamily="34" charset="0"/>
              </a:rPr>
              <a:t> while</a:t>
            </a:r>
            <a:r>
              <a:rPr kumimoji="0" lang="en-US" sz="2400" b="0" i="0" u="none" strike="noStrike" kern="1200" cap="none" spc="0" normalizeH="0" baseline="0" noProof="0" dirty="0">
                <a:ln>
                  <a:noFill/>
                </a:ln>
                <a:solidFill>
                  <a:srgbClr val="000000"/>
                </a:solidFill>
                <a:effectLst/>
                <a:uLnTx/>
                <a:uFillTx/>
                <a:cs typeface="QUIRE SANS" panose="020B0502040400020003" pitchFamily="34" charset="0"/>
              </a:rPr>
              <a:t> </a:t>
            </a:r>
            <a:r>
              <a:rPr kumimoji="0" lang="en-US" sz="2400" b="1" i="0" u="none" strike="noStrike" kern="1200" cap="none" spc="0" normalizeH="0" baseline="0" noProof="0" dirty="0">
                <a:ln>
                  <a:noFill/>
                </a:ln>
                <a:solidFill>
                  <a:srgbClr val="000000"/>
                </a:solidFill>
                <a:effectLst/>
                <a:uLnTx/>
                <a:uFillTx/>
                <a:cs typeface="QUIRE SANS" panose="020B0502040400020003" pitchFamily="34" charset="0"/>
              </a:rPr>
              <a:t>29 % </a:t>
            </a:r>
            <a:r>
              <a:rPr kumimoji="0" lang="en-US" sz="2400" b="0" i="0" u="none" strike="noStrike" kern="1200" cap="none" spc="0" normalizeH="0" baseline="0" noProof="0" dirty="0">
                <a:ln>
                  <a:noFill/>
                </a:ln>
                <a:solidFill>
                  <a:srgbClr val="000000"/>
                </a:solidFill>
                <a:effectLst/>
                <a:uLnTx/>
                <a:uFillTx/>
                <a:cs typeface="QUIRE SANS" panose="020B0502040400020003" pitchFamily="34" charset="0"/>
              </a:rPr>
              <a:t>were cases of physical violence</a:t>
            </a:r>
            <a:endParaRPr kumimoji="0" lang="x-none" sz="2400" b="0" i="0" u="none" strike="noStrike" kern="1200" cap="none" spc="0" normalizeH="0" baseline="0" noProof="0" dirty="0">
              <a:ln>
                <a:noFill/>
              </a:ln>
              <a:solidFill>
                <a:srgbClr val="000000"/>
              </a:solidFill>
              <a:effectLst/>
              <a:uLnTx/>
              <a:uFillTx/>
              <a:cs typeface="QUIRE SANS" panose="020B0502040400020003" pitchFamily="34" charset="0"/>
            </a:endParaRPr>
          </a:p>
          <a:p>
            <a:endParaRPr lang="en-US" sz="2400" b="0" i="0" dirty="0">
              <a:solidFill>
                <a:srgbClr val="212431"/>
              </a:solidFill>
              <a:effectLst/>
              <a:highlight>
                <a:srgbClr val="FFFEF2"/>
              </a:highlight>
              <a:cs typeface="QUIRE SANS" panose="020B0502040400020003" pitchFamily="34" charset="0"/>
            </a:endParaRPr>
          </a:p>
          <a:p>
            <a:endParaRPr lang="x-none" dirty="0"/>
          </a:p>
        </p:txBody>
      </p:sp>
      <p:sp>
        <p:nvSpPr>
          <p:cNvPr id="4" name="Slide Number Placeholder 3">
            <a:extLst>
              <a:ext uri="{FF2B5EF4-FFF2-40B4-BE49-F238E27FC236}">
                <a16:creationId xmlns:a16="http://schemas.microsoft.com/office/drawing/2014/main" xmlns="" id="{31BB405E-4892-3727-A4D1-2E2528416B6D}"/>
              </a:ext>
            </a:extLst>
          </p:cNvPr>
          <p:cNvSpPr>
            <a:spLocks noGrp="1"/>
          </p:cNvSpPr>
          <p:nvPr>
            <p:ph type="sldNum" sz="quarter" idx="12"/>
          </p:nvPr>
        </p:nvSpPr>
        <p:spPr/>
        <p:txBody>
          <a:bodyPr/>
          <a:lstStyle/>
          <a:p>
            <a:fld id="{8D0AFDD5-844D-364D-8AEC-50CF4D36D55D}" type="slidenum">
              <a:rPr lang="en-US" noProof="0" smtClean="0"/>
              <a:t>15</a:t>
            </a:fld>
            <a:endParaRPr lang="en-US" noProof="0"/>
          </a:p>
        </p:txBody>
      </p:sp>
    </p:spTree>
    <p:extLst>
      <p:ext uri="{BB962C8B-B14F-4D97-AF65-F5344CB8AC3E}">
        <p14:creationId xmlns:p14="http://schemas.microsoft.com/office/powerpoint/2010/main" val="125121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04DEFC-9D43-603C-AC4B-BD4E018AE926}"/>
              </a:ext>
            </a:extLst>
          </p:cNvPr>
          <p:cNvSpPr>
            <a:spLocks noGrp="1"/>
          </p:cNvSpPr>
          <p:nvPr>
            <p:ph type="title"/>
          </p:nvPr>
        </p:nvSpPr>
        <p:spPr>
          <a:xfrm>
            <a:off x="1139952" y="-49011"/>
            <a:ext cx="9912096" cy="1014984"/>
          </a:xfrm>
        </p:spPr>
        <p:txBody>
          <a:bodyPr/>
          <a:lstStyle/>
          <a:p>
            <a:r>
              <a:rPr lang="en-US" dirty="0"/>
              <a:t>Causes of GBV</a:t>
            </a:r>
            <a:endParaRPr lang="x-none" dirty="0"/>
          </a:p>
        </p:txBody>
      </p:sp>
      <p:sp>
        <p:nvSpPr>
          <p:cNvPr id="4" name="Slide Number Placeholder 3">
            <a:extLst>
              <a:ext uri="{FF2B5EF4-FFF2-40B4-BE49-F238E27FC236}">
                <a16:creationId xmlns:a16="http://schemas.microsoft.com/office/drawing/2014/main" xmlns="" id="{31BB405E-4892-3727-A4D1-2E2528416B6D}"/>
              </a:ext>
            </a:extLst>
          </p:cNvPr>
          <p:cNvSpPr>
            <a:spLocks noGrp="1"/>
          </p:cNvSpPr>
          <p:nvPr>
            <p:ph type="sldNum" sz="quarter" idx="12"/>
          </p:nvPr>
        </p:nvSpPr>
        <p:spPr/>
        <p:txBody>
          <a:bodyPr/>
          <a:lstStyle/>
          <a:p>
            <a:fld id="{8D0AFDD5-844D-364D-8AEC-50CF4D36D55D}" type="slidenum">
              <a:rPr lang="en-US" noProof="0" smtClean="0"/>
              <a:t>16</a:t>
            </a:fld>
            <a:endParaRPr lang="en-US" noProof="0"/>
          </a:p>
        </p:txBody>
      </p:sp>
      <p:sp>
        <p:nvSpPr>
          <p:cNvPr id="5" name="Footer Placeholder 4">
            <a:extLst>
              <a:ext uri="{FF2B5EF4-FFF2-40B4-BE49-F238E27FC236}">
                <a16:creationId xmlns:a16="http://schemas.microsoft.com/office/drawing/2014/main" xmlns="" id="{4CDA06CC-5D2A-DDB3-FA1D-B0D91AE1937B}"/>
              </a:ext>
            </a:extLst>
          </p:cNvPr>
          <p:cNvSpPr>
            <a:spLocks noGrp="1"/>
          </p:cNvSpPr>
          <p:nvPr>
            <p:ph type="ftr" sz="quarter" idx="11"/>
          </p:nvPr>
        </p:nvSpPr>
        <p:spPr/>
        <p:txBody>
          <a:bodyPr/>
          <a:lstStyle/>
          <a:p>
            <a:r>
              <a:rPr lang="en-US" dirty="0"/>
              <a:t>GBV Basics</a:t>
            </a:r>
            <a:endParaRPr lang="en-US" noProof="0" dirty="0"/>
          </a:p>
        </p:txBody>
      </p:sp>
      <p:sp>
        <p:nvSpPr>
          <p:cNvPr id="6" name="Date Placeholder 5">
            <a:extLst>
              <a:ext uri="{FF2B5EF4-FFF2-40B4-BE49-F238E27FC236}">
                <a16:creationId xmlns:a16="http://schemas.microsoft.com/office/drawing/2014/main" xmlns="" id="{4C7CABD0-7F74-A6BA-AA04-A8118C798A37}"/>
              </a:ext>
            </a:extLst>
          </p:cNvPr>
          <p:cNvSpPr>
            <a:spLocks noGrp="1"/>
          </p:cNvSpPr>
          <p:nvPr>
            <p:ph type="dt" sz="half" idx="10"/>
          </p:nvPr>
        </p:nvSpPr>
        <p:spPr/>
        <p:txBody>
          <a:bodyPr/>
          <a:lstStyle/>
          <a:p>
            <a:r>
              <a:rPr lang="en-US" dirty="0"/>
              <a:t>12</a:t>
            </a:r>
            <a:r>
              <a:rPr lang="en-US" baseline="30000" dirty="0"/>
              <a:t>th</a:t>
            </a:r>
            <a:r>
              <a:rPr lang="en-US" dirty="0"/>
              <a:t> April 2024</a:t>
            </a:r>
            <a:endParaRPr lang="en-US" noProof="0" dirty="0"/>
          </a:p>
        </p:txBody>
      </p:sp>
      <p:pic>
        <p:nvPicPr>
          <p:cNvPr id="24578" name="Picture 2" descr="Image">
            <a:extLst>
              <a:ext uri="{FF2B5EF4-FFF2-40B4-BE49-F238E27FC236}">
                <a16:creationId xmlns:a16="http://schemas.microsoft.com/office/drawing/2014/main" xmlns="" id="{8E9C3198-E47E-C851-9D4B-8D8E3D0A16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34316" y="1396289"/>
            <a:ext cx="4678260" cy="457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55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FCA1FD62-8602-CCEB-72E7-EAE428215A13}"/>
              </a:ext>
            </a:extLst>
          </p:cNvPr>
          <p:cNvSpPr>
            <a:spLocks noGrp="1"/>
          </p:cNvSpPr>
          <p:nvPr>
            <p:ph type="sldNum" sz="quarter" idx="12"/>
          </p:nvPr>
        </p:nvSpPr>
        <p:spPr/>
        <p:txBody>
          <a:bodyPr/>
          <a:lstStyle/>
          <a:p>
            <a:fld id="{8D0AFDD5-844D-364D-8AEC-50CF4D36D55D}" type="slidenum">
              <a:rPr lang="en-US" noProof="0" smtClean="0"/>
              <a:t>17</a:t>
            </a:fld>
            <a:endParaRPr lang="en-US" noProof="0"/>
          </a:p>
        </p:txBody>
      </p:sp>
      <p:sp>
        <p:nvSpPr>
          <p:cNvPr id="5" name="Footer Placeholder 4">
            <a:extLst>
              <a:ext uri="{FF2B5EF4-FFF2-40B4-BE49-F238E27FC236}">
                <a16:creationId xmlns:a16="http://schemas.microsoft.com/office/drawing/2014/main" xmlns="" id="{EB6A564B-4AED-376B-81AD-79D1272328D6}"/>
              </a:ext>
            </a:extLst>
          </p:cNvPr>
          <p:cNvSpPr>
            <a:spLocks noGrp="1"/>
          </p:cNvSpPr>
          <p:nvPr>
            <p:ph type="ftr" sz="quarter" idx="11"/>
          </p:nvPr>
        </p:nvSpPr>
        <p:spPr/>
        <p:txBody>
          <a:bodyPr/>
          <a:lstStyle/>
          <a:p>
            <a:r>
              <a:rPr lang="en-US" dirty="0"/>
              <a:t>GBV Basics</a:t>
            </a:r>
            <a:endParaRPr lang="en-US" noProof="0" dirty="0"/>
          </a:p>
        </p:txBody>
      </p:sp>
      <p:sp>
        <p:nvSpPr>
          <p:cNvPr id="6" name="Date Placeholder 5">
            <a:extLst>
              <a:ext uri="{FF2B5EF4-FFF2-40B4-BE49-F238E27FC236}">
                <a16:creationId xmlns:a16="http://schemas.microsoft.com/office/drawing/2014/main" xmlns="" id="{C9332518-2B08-7C09-D61A-917E240E94C2}"/>
              </a:ext>
            </a:extLst>
          </p:cNvPr>
          <p:cNvSpPr>
            <a:spLocks noGrp="1"/>
          </p:cNvSpPr>
          <p:nvPr>
            <p:ph type="dt" sz="half" idx="10"/>
          </p:nvPr>
        </p:nvSpPr>
        <p:spPr/>
        <p:txBody>
          <a:bodyPr/>
          <a:lstStyle/>
          <a:p>
            <a:r>
              <a:rPr lang="en-US" dirty="0"/>
              <a:t>12</a:t>
            </a:r>
            <a:r>
              <a:rPr lang="en-US" baseline="30000" dirty="0"/>
              <a:t>th</a:t>
            </a:r>
            <a:r>
              <a:rPr lang="en-US" dirty="0"/>
              <a:t> April 2024</a:t>
            </a:r>
            <a:endParaRPr lang="en-US" noProof="0" dirty="0"/>
          </a:p>
        </p:txBody>
      </p:sp>
      <p:pic>
        <p:nvPicPr>
          <p:cNvPr id="23554" name="Picture 2" descr="Types of GBV">
            <a:extLst>
              <a:ext uri="{FF2B5EF4-FFF2-40B4-BE49-F238E27FC236}">
                <a16:creationId xmlns:a16="http://schemas.microsoft.com/office/drawing/2014/main" xmlns="" id="{D367BD61-F7AE-F5D4-F6F7-880BD958C9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0820" y="0"/>
            <a:ext cx="8616536" cy="625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94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135DEC17-7793-A28F-6420-878EDB94ED9C}"/>
              </a:ext>
            </a:extLst>
          </p:cNvPr>
          <p:cNvSpPr>
            <a:spLocks noGrp="1"/>
          </p:cNvSpPr>
          <p:nvPr>
            <p:ph type="title"/>
          </p:nvPr>
        </p:nvSpPr>
        <p:spPr>
          <a:xfrm>
            <a:off x="1139952" y="4572"/>
            <a:ext cx="9912096" cy="1014984"/>
          </a:xfrm>
        </p:spPr>
        <p:txBody>
          <a:bodyPr/>
          <a:lstStyle/>
          <a:p>
            <a:r>
              <a:rPr lang="en-US" dirty="0"/>
              <a:t>Risks of GBV</a:t>
            </a:r>
          </a:p>
        </p:txBody>
      </p:sp>
      <p:sp>
        <p:nvSpPr>
          <p:cNvPr id="4" name="Slide Number Placeholder 3">
            <a:extLst>
              <a:ext uri="{FF2B5EF4-FFF2-40B4-BE49-F238E27FC236}">
                <a16:creationId xmlns:a16="http://schemas.microsoft.com/office/drawing/2014/main" xmlns="" id="{D365AE64-060D-5DA2-F1C8-F32CD8298C8D}"/>
              </a:ext>
            </a:extLst>
          </p:cNvPr>
          <p:cNvSpPr>
            <a:spLocks noGrp="1"/>
          </p:cNvSpPr>
          <p:nvPr>
            <p:ph type="sldNum" sz="quarter" idx="12"/>
          </p:nvPr>
        </p:nvSpPr>
        <p:spPr/>
        <p:txBody>
          <a:bodyPr/>
          <a:lstStyle/>
          <a:p>
            <a:fld id="{8D0AFDD5-844D-364D-8AEC-50CF4D36D55D}" type="slidenum">
              <a:rPr lang="en-US" smtClean="0"/>
              <a:pPr/>
              <a:t>18</a:t>
            </a:fld>
            <a:endParaRPr lang="en-US" dirty="0"/>
          </a:p>
        </p:txBody>
      </p:sp>
      <p:sp>
        <p:nvSpPr>
          <p:cNvPr id="3" name="Footer Placeholder 2">
            <a:extLst>
              <a:ext uri="{FF2B5EF4-FFF2-40B4-BE49-F238E27FC236}">
                <a16:creationId xmlns:a16="http://schemas.microsoft.com/office/drawing/2014/main" xmlns="" id="{B334037D-4CE3-17DC-7A2A-64E8120A9B43}"/>
              </a:ext>
            </a:extLst>
          </p:cNvPr>
          <p:cNvSpPr>
            <a:spLocks noGrp="1"/>
          </p:cNvSpPr>
          <p:nvPr>
            <p:ph type="ftr" sz="quarter" idx="11"/>
          </p:nvPr>
        </p:nvSpPr>
        <p:spPr/>
        <p:txBody>
          <a:bodyPr/>
          <a:lstStyle/>
          <a:p>
            <a:r>
              <a:rPr lang="en-US" dirty="0"/>
              <a:t>GBV Basics</a:t>
            </a:r>
          </a:p>
        </p:txBody>
      </p:sp>
      <p:sp>
        <p:nvSpPr>
          <p:cNvPr id="2" name="Date Placeholder 1">
            <a:extLst>
              <a:ext uri="{FF2B5EF4-FFF2-40B4-BE49-F238E27FC236}">
                <a16:creationId xmlns:a16="http://schemas.microsoft.com/office/drawing/2014/main" xmlns="" id="{6E47F9DE-790E-73FB-5997-D28667522E25}"/>
              </a:ext>
            </a:extLst>
          </p:cNvPr>
          <p:cNvSpPr>
            <a:spLocks noGrp="1"/>
          </p:cNvSpPr>
          <p:nvPr>
            <p:ph type="dt" sz="half" idx="10"/>
          </p:nvPr>
        </p:nvSpPr>
        <p:spPr>
          <a:xfrm>
            <a:off x="10434320" y="6400904"/>
            <a:ext cx="834905" cy="246888"/>
          </a:xfrm>
        </p:spPr>
        <p:txBody>
          <a:bodyPr/>
          <a:lstStyle/>
          <a:p>
            <a:r>
              <a:rPr lang="en-US" dirty="0"/>
              <a:t>12</a:t>
            </a:r>
            <a:r>
              <a:rPr lang="en-US" baseline="30000" dirty="0"/>
              <a:t>th</a:t>
            </a:r>
            <a:r>
              <a:rPr lang="en-US" dirty="0"/>
              <a:t> April 2024</a:t>
            </a:r>
          </a:p>
        </p:txBody>
      </p:sp>
      <p:pic>
        <p:nvPicPr>
          <p:cNvPr id="10" name="Content Placeholder 9">
            <a:extLst>
              <a:ext uri="{FF2B5EF4-FFF2-40B4-BE49-F238E27FC236}">
                <a16:creationId xmlns:a16="http://schemas.microsoft.com/office/drawing/2014/main" xmlns="" id="{8E46E587-CF1F-5C82-B99E-EC22415B8CCC}"/>
              </a:ext>
            </a:extLst>
          </p:cNvPr>
          <p:cNvPicPr>
            <a:picLocks noGrp="1" noChangeAspect="1"/>
          </p:cNvPicPr>
          <p:nvPr>
            <p:ph idx="1"/>
          </p:nvPr>
        </p:nvPicPr>
        <p:blipFill>
          <a:blip r:embed="rId2"/>
          <a:stretch>
            <a:fillRect/>
          </a:stretch>
        </p:blipFill>
        <p:spPr>
          <a:xfrm>
            <a:off x="1860698" y="1019556"/>
            <a:ext cx="8633190" cy="5335632"/>
          </a:xfrm>
          <a:prstGeom prst="rect">
            <a:avLst/>
          </a:prstGeom>
        </p:spPr>
      </p:pic>
    </p:spTree>
    <p:extLst>
      <p:ext uri="{BB962C8B-B14F-4D97-AF65-F5344CB8AC3E}">
        <p14:creationId xmlns:p14="http://schemas.microsoft.com/office/powerpoint/2010/main" val="283108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EDC3E-D226-71DD-8416-A74B08DCE405}"/>
              </a:ext>
            </a:extLst>
          </p:cNvPr>
          <p:cNvSpPr>
            <a:spLocks noGrp="1"/>
          </p:cNvSpPr>
          <p:nvPr>
            <p:ph type="title"/>
          </p:nvPr>
        </p:nvSpPr>
        <p:spPr/>
        <p:txBody>
          <a:bodyPr/>
          <a:lstStyle/>
          <a:p>
            <a:r>
              <a:rPr lang="en-US" dirty="0"/>
              <a:t>Consequences of GBV</a:t>
            </a:r>
            <a:endParaRPr lang="x-none" dirty="0"/>
          </a:p>
        </p:txBody>
      </p:sp>
      <p:sp>
        <p:nvSpPr>
          <p:cNvPr id="3" name="Content Placeholder 2">
            <a:extLst>
              <a:ext uri="{FF2B5EF4-FFF2-40B4-BE49-F238E27FC236}">
                <a16:creationId xmlns:a16="http://schemas.microsoft.com/office/drawing/2014/main" xmlns="" id="{50BD9E53-0264-6F86-0799-1C63FC379E4E}"/>
              </a:ext>
            </a:extLst>
          </p:cNvPr>
          <p:cNvSpPr>
            <a:spLocks noGrp="1"/>
          </p:cNvSpPr>
          <p:nvPr>
            <p:ph idx="1"/>
          </p:nvPr>
        </p:nvSpPr>
        <p:spPr/>
        <p:txBody>
          <a:bodyPr/>
          <a:lstStyle/>
          <a:p>
            <a:pPr marL="90488" marR="0" lvl="0" indent="-90488" algn="l" defTabSz="914400" rtl="0" eaLnBrk="0" fontAlgn="base" latinLnBrk="0" hangingPunct="0">
              <a:lnSpc>
                <a:spcPct val="110000"/>
              </a:lnSpc>
              <a:spcBef>
                <a:spcPts val="1200"/>
              </a:spcBef>
              <a:spcAft>
                <a:spcPts val="200"/>
              </a:spcAft>
              <a:buClr>
                <a:srgbClr val="E8722D"/>
              </a:buClr>
              <a:buSzPct val="100000"/>
              <a:buFont typeface="Arial" charset="0"/>
              <a:buChar char="•"/>
              <a:tabLst/>
              <a:defRPr/>
            </a:pPr>
            <a:r>
              <a:rPr kumimoji="0" lang="en-US" sz="2800" b="0" i="0" u="none" strike="noStrike" kern="1200" cap="none" spc="30" normalizeH="0" baseline="0" noProof="0" dirty="0">
                <a:ln>
                  <a:noFill/>
                </a:ln>
                <a:solidFill>
                  <a:srgbClr val="27282A"/>
                </a:solidFill>
                <a:effectLst/>
                <a:uLnTx/>
                <a:uFillTx/>
                <a:latin typeface="Franklin Gothic Book"/>
                <a:ea typeface="MS PGothic" pitchFamily="34" charset="-128"/>
              </a:rPr>
              <a:t>Severe, varied and long-lasting</a:t>
            </a:r>
          </a:p>
          <a:p>
            <a:pPr marL="90488" marR="0" lvl="0" indent="-90488" algn="l" defTabSz="914400" rtl="0" eaLnBrk="0" fontAlgn="base" latinLnBrk="0" hangingPunct="0">
              <a:lnSpc>
                <a:spcPct val="110000"/>
              </a:lnSpc>
              <a:spcBef>
                <a:spcPts val="1200"/>
              </a:spcBef>
              <a:spcAft>
                <a:spcPts val="200"/>
              </a:spcAft>
              <a:buClr>
                <a:srgbClr val="E8722D"/>
              </a:buClr>
              <a:buSzPct val="100000"/>
              <a:buFont typeface="Arial" charset="0"/>
              <a:buChar char="•"/>
              <a:tabLst/>
              <a:defRPr/>
            </a:pPr>
            <a:r>
              <a:rPr kumimoji="0" lang="en-US" sz="2800" b="0" i="0" u="none" strike="noStrike" kern="1200" cap="none" spc="30" normalizeH="0" baseline="0" noProof="0" dirty="0">
                <a:ln>
                  <a:noFill/>
                </a:ln>
                <a:solidFill>
                  <a:srgbClr val="27282A"/>
                </a:solidFill>
                <a:effectLst/>
                <a:uLnTx/>
                <a:uFillTx/>
                <a:latin typeface="Franklin Gothic Book"/>
                <a:ea typeface="MS PGothic" pitchFamily="34" charset="-128"/>
              </a:rPr>
              <a:t>Impact across the family and community, but fall most heavily on the survivor</a:t>
            </a:r>
          </a:p>
          <a:p>
            <a:endParaRPr lang="x-none" dirty="0"/>
          </a:p>
        </p:txBody>
      </p:sp>
    </p:spTree>
    <p:extLst>
      <p:ext uri="{BB962C8B-B14F-4D97-AF65-F5344CB8AC3E}">
        <p14:creationId xmlns:p14="http://schemas.microsoft.com/office/powerpoint/2010/main" val="385702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890338" y="1856713"/>
            <a:ext cx="3734014" cy="3144574"/>
          </a:xfrm>
        </p:spPr>
        <p:txBody>
          <a:bodyPr vert="horz" lIns="91440" tIns="45720" rIns="91440" bIns="45720" rtlCol="0" anchor="b">
            <a:normAutofit fontScale="90000"/>
          </a:bodyPr>
          <a:lstStyle/>
          <a:p>
            <a:r>
              <a:rPr lang="en-US" sz="5000" b="1" dirty="0"/>
              <a:t>1. Introduction and training overview</a:t>
            </a:r>
            <a:br>
              <a:rPr lang="en-US" sz="5000" b="1" dirty="0"/>
            </a:br>
            <a:endParaRPr lang="en-US" sz="5000" dirty="0"/>
          </a:p>
        </p:txBody>
      </p:sp>
      <p:sp>
        <p:nvSpPr>
          <p:cNvPr id="31"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descr="Une image contenant habits, personne, meubles, table&#10;&#10;Description générée automatiquement">
            <a:extLst>
              <a:ext uri="{FF2B5EF4-FFF2-40B4-BE49-F238E27FC236}">
                <a16:creationId xmlns:a16="http://schemas.microsoft.com/office/drawing/2014/main" xmlns="" id="{D801FF79-BDBA-B650-CF7D-FD3625389AF5}"/>
              </a:ext>
            </a:extLst>
          </p:cNvPr>
          <p:cNvPicPr>
            <a:picLocks noChangeAspect="1"/>
          </p:cNvPicPr>
          <p:nvPr/>
        </p:nvPicPr>
        <p:blipFill rotWithShape="1">
          <a:blip r:embed="rId3"/>
          <a:srcRect l="25149" r="1090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4"/>
          <a:stretch>
            <a:fillRect/>
          </a:stretch>
        </p:blipFill>
        <p:spPr>
          <a:xfrm>
            <a:off x="10584873" y="6038850"/>
            <a:ext cx="1219200" cy="546100"/>
          </a:xfrm>
          <a:prstGeom prst="rect">
            <a:avLst/>
          </a:prstGeom>
        </p:spPr>
      </p:pic>
    </p:spTree>
    <p:extLst>
      <p:ext uri="{BB962C8B-B14F-4D97-AF65-F5344CB8AC3E}">
        <p14:creationId xmlns:p14="http://schemas.microsoft.com/office/powerpoint/2010/main" val="113261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20</a:t>
            </a:fld>
            <a:endParaRPr lang="en-US" dirty="0"/>
          </a:p>
        </p:txBody>
      </p:sp>
      <p:sp>
        <p:nvSpPr>
          <p:cNvPr id="7" name="Footer Placeholder 6">
            <a:extLst>
              <a:ext uri="{FF2B5EF4-FFF2-40B4-BE49-F238E27FC236}">
                <a16:creationId xmlns:a16="http://schemas.microsoft.com/office/drawing/2014/main" xmlns="" id="{64C00235-80DB-8E65-4FFA-23DF4C0DE0E6}"/>
              </a:ext>
            </a:extLst>
          </p:cNvPr>
          <p:cNvSpPr>
            <a:spLocks noGrp="1"/>
          </p:cNvSpPr>
          <p:nvPr>
            <p:ph type="ftr" sz="quarter" idx="17"/>
          </p:nvPr>
        </p:nvSpPr>
        <p:spPr>
          <a:xfrm>
            <a:off x="5364480" y="6400904"/>
            <a:ext cx="1463040" cy="246888"/>
          </a:xfrm>
        </p:spPr>
        <p:txBody>
          <a:bodyPr/>
          <a:lstStyle/>
          <a:p>
            <a:r>
              <a:rPr lang="en-US" dirty="0"/>
              <a:t>GBV Basics</a:t>
            </a:r>
          </a:p>
        </p:txBody>
      </p:sp>
      <p:sp>
        <p:nvSpPr>
          <p:cNvPr id="3" name="Date Placeholder 2">
            <a:extLst>
              <a:ext uri="{FF2B5EF4-FFF2-40B4-BE49-F238E27FC236}">
                <a16:creationId xmlns:a16="http://schemas.microsoft.com/office/drawing/2014/main" xmlns="" id="{F0A0E4D9-A114-4773-6B3B-37FA10EAB08F}"/>
              </a:ext>
            </a:extLst>
          </p:cNvPr>
          <p:cNvSpPr>
            <a:spLocks noGrp="1"/>
          </p:cNvSpPr>
          <p:nvPr>
            <p:ph type="dt" sz="half" idx="16"/>
          </p:nvPr>
        </p:nvSpPr>
        <p:spPr>
          <a:xfrm>
            <a:off x="10629145" y="6400904"/>
            <a:ext cx="640080" cy="246888"/>
          </a:xfrm>
        </p:spPr>
        <p:txBody>
          <a:bodyPr/>
          <a:lstStyle/>
          <a:p>
            <a:r>
              <a:rPr lang="en-US" dirty="0"/>
              <a:t>12</a:t>
            </a:r>
            <a:r>
              <a:rPr lang="en-US" baseline="30000" dirty="0"/>
              <a:t>th</a:t>
            </a:r>
            <a:r>
              <a:rPr lang="en-US" dirty="0"/>
              <a:t> April m2024</a:t>
            </a:r>
          </a:p>
        </p:txBody>
      </p:sp>
      <p:pic>
        <p:nvPicPr>
          <p:cNvPr id="16" name="Picture 15">
            <a:extLst>
              <a:ext uri="{FF2B5EF4-FFF2-40B4-BE49-F238E27FC236}">
                <a16:creationId xmlns:a16="http://schemas.microsoft.com/office/drawing/2014/main" xmlns="" id="{7E25E739-B6D9-5665-0511-F76D186FAD0D}"/>
              </a:ext>
            </a:extLst>
          </p:cNvPr>
          <p:cNvPicPr>
            <a:picLocks noChangeAspect="1"/>
          </p:cNvPicPr>
          <p:nvPr/>
        </p:nvPicPr>
        <p:blipFill>
          <a:blip r:embed="rId2"/>
          <a:stretch>
            <a:fillRect/>
          </a:stretch>
        </p:blipFill>
        <p:spPr>
          <a:xfrm>
            <a:off x="838200" y="691040"/>
            <a:ext cx="10551695" cy="5709863"/>
          </a:xfrm>
          <a:prstGeom prst="rect">
            <a:avLst/>
          </a:prstGeom>
        </p:spPr>
      </p:pic>
    </p:spTree>
    <p:extLst>
      <p:ext uri="{BB962C8B-B14F-4D97-AF65-F5344CB8AC3E}">
        <p14:creationId xmlns:p14="http://schemas.microsoft.com/office/powerpoint/2010/main" val="613288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67AD6B-0EBB-7092-13C6-240F8A4A4E99}"/>
              </a:ext>
            </a:extLst>
          </p:cNvPr>
          <p:cNvSpPr>
            <a:spLocks noGrp="1"/>
          </p:cNvSpPr>
          <p:nvPr>
            <p:ph type="title"/>
          </p:nvPr>
        </p:nvSpPr>
        <p:spPr/>
        <p:txBody>
          <a:bodyPr>
            <a:normAutofit fontScale="90000"/>
          </a:bodyPr>
          <a:lstStyle/>
          <a:p>
            <a:r>
              <a:rPr lang="en-US" altLang="zh-CN" dirty="0"/>
              <a:t>Summary</a:t>
            </a:r>
            <a:r>
              <a:rPr lang="en-US" dirty="0"/>
              <a:t/>
            </a:r>
            <a:br>
              <a:rPr lang="en-US" dirty="0"/>
            </a:br>
            <a:endParaRPr lang="en-US" dirty="0"/>
          </a:p>
        </p:txBody>
      </p:sp>
      <p:pic>
        <p:nvPicPr>
          <p:cNvPr id="12" name="Picture Placeholder 11" descr="Shoulder bag with golden chain on plain background">
            <a:extLst>
              <a:ext uri="{FF2B5EF4-FFF2-40B4-BE49-F238E27FC236}">
                <a16:creationId xmlns:a16="http://schemas.microsoft.com/office/drawing/2014/main" xmlns="" id="{EDD0654D-0EEE-9D11-4D37-133C0B9A496D}"/>
              </a:ext>
            </a:extLst>
          </p:cNvPr>
          <p:cNvPicPr>
            <a:picLocks noGrp="1" noChangeAspect="1"/>
          </p:cNvPicPr>
          <p:nvPr>
            <p:ph type="pic" sz="quarter" idx="13"/>
          </p:nvPr>
        </p:nvPicPr>
        <p:blipFill rotWithShape="1">
          <a:blip r:embed="rId3"/>
          <a:srcRect l="223" r="223"/>
          <a:stretch/>
        </p:blipFill>
        <p:spPr/>
      </p:pic>
      <p:sp>
        <p:nvSpPr>
          <p:cNvPr id="3" name="Content Placeholder 2">
            <a:extLst>
              <a:ext uri="{FF2B5EF4-FFF2-40B4-BE49-F238E27FC236}">
                <a16:creationId xmlns:a16="http://schemas.microsoft.com/office/drawing/2014/main" xmlns="" id="{DFAA7609-6E6A-B996-BC29-F9AA857D7B35}"/>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400" dirty="0"/>
              <a:t>GBV is happening everywhere </a:t>
            </a:r>
          </a:p>
          <a:p>
            <a:pPr marL="285750" indent="-285750">
              <a:buFont typeface="Arial" panose="020B0604020202020204" pitchFamily="34" charset="0"/>
              <a:buChar char="•"/>
            </a:pPr>
            <a:r>
              <a:rPr lang="en-US" sz="2400" dirty="0"/>
              <a:t>GBV is never the survivor’s fault</a:t>
            </a:r>
          </a:p>
          <a:p>
            <a:pPr marL="285750" indent="-285750">
              <a:buFont typeface="Arial" panose="020B0604020202020204" pitchFamily="34" charset="0"/>
              <a:buChar char="•"/>
            </a:pPr>
            <a:r>
              <a:rPr lang="en-US" sz="2400" dirty="0"/>
              <a:t>GBV has tremendous negative consequences on the lives of the survivor, their family and the community</a:t>
            </a:r>
            <a:r>
              <a:rPr lang="en-US" dirty="0"/>
              <a:t>.</a:t>
            </a:r>
          </a:p>
          <a:p>
            <a:pPr marL="285750" indent="-285750">
              <a:buFont typeface="Arial" panose="020B0604020202020204" pitchFamily="34" charset="0"/>
              <a:buChar char="•"/>
            </a:pPr>
            <a:endParaRPr lang="en-US" dirty="0"/>
          </a:p>
        </p:txBody>
      </p:sp>
      <p:sp>
        <p:nvSpPr>
          <p:cNvPr id="15" name="Slide Number Placeholder 14">
            <a:extLst>
              <a:ext uri="{FF2B5EF4-FFF2-40B4-BE49-F238E27FC236}">
                <a16:creationId xmlns:a16="http://schemas.microsoft.com/office/drawing/2014/main" xmlns="" id="{EA450CD4-3018-DBCF-3A32-B72A7DCFA11F}"/>
              </a:ext>
            </a:extLst>
          </p:cNvPr>
          <p:cNvSpPr>
            <a:spLocks noGrp="1"/>
          </p:cNvSpPr>
          <p:nvPr>
            <p:ph type="sldNum" sz="quarter" idx="12"/>
          </p:nvPr>
        </p:nvSpPr>
        <p:spPr/>
        <p:txBody>
          <a:bodyPr/>
          <a:lstStyle/>
          <a:p>
            <a:fld id="{8D0AFDD5-844D-364D-8AEC-50CF4D36D55D}" type="slidenum">
              <a:rPr lang="en-US" smtClean="0"/>
              <a:pPr/>
              <a:t>21</a:t>
            </a:fld>
            <a:endParaRPr lang="en-US" dirty="0"/>
          </a:p>
        </p:txBody>
      </p:sp>
    </p:spTree>
    <p:extLst>
      <p:ext uri="{BB962C8B-B14F-4D97-AF65-F5344CB8AC3E}">
        <p14:creationId xmlns:p14="http://schemas.microsoft.com/office/powerpoint/2010/main" val="591722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b="1" dirty="0"/>
              <a:t>3. What are Human rights?</a:t>
            </a:r>
          </a:p>
        </p:txBody>
      </p:sp>
      <p:sp>
        <p:nvSpPr>
          <p:cNvPr id="36"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descr="Une image contenant Visage humain, personne, habits, sourire&#10;&#10;Description générée automatiquement">
            <a:extLst>
              <a:ext uri="{FF2B5EF4-FFF2-40B4-BE49-F238E27FC236}">
                <a16:creationId xmlns:a16="http://schemas.microsoft.com/office/drawing/2014/main" xmlns="" id="{09E9F167-968A-8330-7CFE-A76F949751BD}"/>
              </a:ext>
            </a:extLst>
          </p:cNvPr>
          <p:cNvPicPr>
            <a:picLocks noChangeAspect="1"/>
          </p:cNvPicPr>
          <p:nvPr/>
        </p:nvPicPr>
        <p:blipFill rotWithShape="1">
          <a:blip r:embed="rId2"/>
          <a:srcRect l="14486" r="2157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
        <p:nvSpPr>
          <p:cNvPr id="3" name="ZoneTexte 2">
            <a:extLst>
              <a:ext uri="{FF2B5EF4-FFF2-40B4-BE49-F238E27FC236}">
                <a16:creationId xmlns:a16="http://schemas.microsoft.com/office/drawing/2014/main" xmlns="" id="{FAFEB371-D75B-86F1-A05A-454B5BEC721C}"/>
              </a:ext>
            </a:extLst>
          </p:cNvPr>
          <p:cNvSpPr txBox="1"/>
          <p:nvPr/>
        </p:nvSpPr>
        <p:spPr>
          <a:xfrm>
            <a:off x="890338" y="4673281"/>
            <a:ext cx="3172215" cy="646331"/>
          </a:xfrm>
          <a:prstGeom prst="rect">
            <a:avLst/>
          </a:prstGeom>
          <a:noFill/>
        </p:spPr>
        <p:txBody>
          <a:bodyPr wrap="none" rtlCol="0">
            <a:spAutoFit/>
          </a:bodyPr>
          <a:lstStyle/>
          <a:p>
            <a:r>
              <a:rPr lang="fr-FR" dirty="0"/>
              <a:t>Alexia Lachavanne</a:t>
            </a:r>
          </a:p>
          <a:p>
            <a:r>
              <a:rPr lang="fr-FR" dirty="0" err="1"/>
              <a:t>Gender</a:t>
            </a:r>
            <a:r>
              <a:rPr lang="fr-FR" dirty="0"/>
              <a:t> and GBV </a:t>
            </a:r>
            <a:r>
              <a:rPr lang="fr-FR" dirty="0" err="1"/>
              <a:t>Analyst</a:t>
            </a:r>
            <a:r>
              <a:rPr lang="fr-FR" dirty="0"/>
              <a:t> UNFPA</a:t>
            </a:r>
          </a:p>
        </p:txBody>
      </p:sp>
    </p:spTree>
    <p:extLst>
      <p:ext uri="{BB962C8B-B14F-4D97-AF65-F5344CB8AC3E}">
        <p14:creationId xmlns:p14="http://schemas.microsoft.com/office/powerpoint/2010/main" val="3541597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C0CD59F-0CD4-9B77-8A36-01B37EC3C58D}"/>
              </a:ext>
            </a:extLst>
          </p:cNvPr>
          <p:cNvSpPr>
            <a:spLocks noGrp="1"/>
          </p:cNvSpPr>
          <p:nvPr>
            <p:ph idx="1"/>
          </p:nvPr>
        </p:nvSpPr>
        <p:spPr>
          <a:xfrm>
            <a:off x="838199" y="500063"/>
            <a:ext cx="10688577" cy="2128835"/>
          </a:xfrm>
        </p:spPr>
        <p:txBody>
          <a:bodyPr>
            <a:normAutofit fontScale="70000" lnSpcReduction="20000"/>
          </a:bodyPr>
          <a:lstStyle/>
          <a:p>
            <a:r>
              <a:rPr lang="fr-FR" b="1" dirty="0"/>
              <a:t>Human </a:t>
            </a:r>
            <a:r>
              <a:rPr lang="fr-FR" b="1" dirty="0" err="1"/>
              <a:t>rights</a:t>
            </a:r>
            <a:r>
              <a:rPr lang="fr-FR" b="1" dirty="0"/>
              <a:t>  are </a:t>
            </a:r>
            <a:r>
              <a:rPr lang="fr-FR" b="1" dirty="0" err="1"/>
              <a:t>inherent</a:t>
            </a:r>
            <a:r>
              <a:rPr lang="fr-FR" b="1" dirty="0"/>
              <a:t> to us all – </a:t>
            </a:r>
            <a:r>
              <a:rPr lang="fr-FR" dirty="0" err="1"/>
              <a:t>regardless</a:t>
            </a:r>
            <a:r>
              <a:rPr lang="fr-FR" dirty="0"/>
              <a:t> of </a:t>
            </a:r>
            <a:r>
              <a:rPr lang="fr-FR" dirty="0" err="1"/>
              <a:t>nationality</a:t>
            </a:r>
            <a:r>
              <a:rPr lang="fr-FR" dirty="0"/>
              <a:t>, </a:t>
            </a:r>
            <a:r>
              <a:rPr lang="fr-FR" dirty="0" err="1"/>
              <a:t>sex</a:t>
            </a:r>
            <a:r>
              <a:rPr lang="fr-FR" dirty="0"/>
              <a:t>, </a:t>
            </a:r>
            <a:r>
              <a:rPr lang="fr-FR" dirty="0" err="1"/>
              <a:t>ethnic</a:t>
            </a:r>
            <a:r>
              <a:rPr lang="fr-FR" dirty="0"/>
              <a:t> </a:t>
            </a:r>
            <a:r>
              <a:rPr lang="fr-FR" dirty="0" err="1"/>
              <a:t>origin</a:t>
            </a:r>
            <a:r>
              <a:rPr lang="fr-FR" dirty="0"/>
              <a:t>, </a:t>
            </a:r>
            <a:r>
              <a:rPr lang="fr-FR" dirty="0" err="1"/>
              <a:t>color</a:t>
            </a:r>
            <a:r>
              <a:rPr lang="fr-FR" dirty="0"/>
              <a:t>, religion, </a:t>
            </a:r>
            <a:r>
              <a:rPr lang="fr-FR" dirty="0" err="1"/>
              <a:t>language</a:t>
            </a:r>
            <a:r>
              <a:rPr lang="fr-FR" dirty="0"/>
              <a:t> or </a:t>
            </a:r>
            <a:r>
              <a:rPr lang="fr-FR" dirty="0" err="1"/>
              <a:t>any</a:t>
            </a:r>
            <a:r>
              <a:rPr lang="fr-FR" dirty="0"/>
              <a:t> </a:t>
            </a:r>
            <a:r>
              <a:rPr lang="fr-FR" dirty="0" err="1"/>
              <a:t>other</a:t>
            </a:r>
            <a:r>
              <a:rPr lang="fr-FR" dirty="0"/>
              <a:t> </a:t>
            </a:r>
            <a:r>
              <a:rPr lang="fr-FR" dirty="0" err="1"/>
              <a:t>status</a:t>
            </a:r>
            <a:r>
              <a:rPr lang="fr-FR" dirty="0"/>
              <a:t>. </a:t>
            </a:r>
          </a:p>
          <a:p>
            <a:r>
              <a:rPr lang="fr-FR" dirty="0"/>
              <a:t>Basic </a:t>
            </a:r>
            <a:r>
              <a:rPr lang="fr-FR" dirty="0" err="1"/>
              <a:t>rights</a:t>
            </a:r>
            <a:r>
              <a:rPr lang="fr-FR" dirty="0"/>
              <a:t> and </a:t>
            </a:r>
            <a:r>
              <a:rPr lang="fr-FR" dirty="0" err="1"/>
              <a:t>freedom</a:t>
            </a:r>
            <a:r>
              <a:rPr lang="fr-FR" dirty="0"/>
              <a:t> to </a:t>
            </a:r>
            <a:r>
              <a:rPr lang="fr-FR" dirty="0" err="1"/>
              <a:t>which</a:t>
            </a:r>
            <a:r>
              <a:rPr lang="fr-FR" dirty="0"/>
              <a:t> all </a:t>
            </a:r>
            <a:r>
              <a:rPr lang="fr-FR" dirty="0" err="1"/>
              <a:t>humans</a:t>
            </a:r>
            <a:r>
              <a:rPr lang="fr-FR" dirty="0"/>
              <a:t> are </a:t>
            </a:r>
            <a:r>
              <a:rPr lang="fr-FR" dirty="0" err="1"/>
              <a:t>entitled</a:t>
            </a:r>
            <a:r>
              <a:rPr lang="fr-FR" dirty="0"/>
              <a:t> to have, to do or to </a:t>
            </a:r>
            <a:r>
              <a:rPr lang="fr-FR" dirty="0" err="1"/>
              <a:t>receive</a:t>
            </a:r>
            <a:r>
              <a:rPr lang="fr-FR" dirty="0"/>
              <a:t> </a:t>
            </a:r>
            <a:r>
              <a:rPr lang="fr-FR" dirty="0" err="1"/>
              <a:t>from</a:t>
            </a:r>
            <a:r>
              <a:rPr lang="fr-FR" dirty="0"/>
              <a:t> </a:t>
            </a:r>
            <a:r>
              <a:rPr lang="fr-FR" dirty="0" err="1"/>
              <a:t>others</a:t>
            </a:r>
            <a:r>
              <a:rPr lang="fr-FR" dirty="0"/>
              <a:t>. </a:t>
            </a:r>
          </a:p>
          <a:p>
            <a:r>
              <a:rPr lang="fr-FR" dirty="0" err="1"/>
              <a:t>Enforceable</a:t>
            </a:r>
            <a:r>
              <a:rPr lang="fr-FR" dirty="0"/>
              <a:t> by </a:t>
            </a:r>
            <a:r>
              <a:rPr lang="fr-FR" dirty="0" err="1"/>
              <a:t>law</a:t>
            </a:r>
            <a:r>
              <a:rPr lang="fr-FR" dirty="0"/>
              <a:t> </a:t>
            </a:r>
          </a:p>
          <a:p>
            <a:r>
              <a:rPr lang="fr-FR" dirty="0" err="1"/>
              <a:t>Derived</a:t>
            </a:r>
            <a:r>
              <a:rPr lang="fr-FR" dirty="0"/>
              <a:t> </a:t>
            </a:r>
            <a:r>
              <a:rPr lang="fr-FR" dirty="0" err="1"/>
              <a:t>from</a:t>
            </a:r>
            <a:r>
              <a:rPr lang="fr-FR" dirty="0"/>
              <a:t> the essential </a:t>
            </a:r>
            <a:r>
              <a:rPr lang="fr-FR" dirty="0" err="1"/>
              <a:t>dignity</a:t>
            </a:r>
            <a:r>
              <a:rPr lang="fr-FR" dirty="0"/>
              <a:t> and nature of </a:t>
            </a:r>
            <a:r>
              <a:rPr lang="fr-FR" dirty="0" err="1"/>
              <a:t>humankind</a:t>
            </a:r>
            <a:r>
              <a:rPr lang="fr-FR" dirty="0"/>
              <a:t>. </a:t>
            </a:r>
          </a:p>
          <a:p>
            <a:r>
              <a:rPr lang="fr-FR" b="1" dirty="0"/>
              <a:t>Human </a:t>
            </a:r>
            <a:r>
              <a:rPr lang="fr-FR" b="1" dirty="0" err="1"/>
              <a:t>rights</a:t>
            </a:r>
            <a:r>
              <a:rPr lang="fr-FR" b="1" dirty="0"/>
              <a:t> </a:t>
            </a:r>
            <a:r>
              <a:rPr lang="fr-FR" b="1" dirty="0" err="1"/>
              <a:t>principles</a:t>
            </a:r>
            <a:r>
              <a:rPr lang="fr-FR" b="1" dirty="0"/>
              <a:t>: </a:t>
            </a:r>
          </a:p>
        </p:txBody>
      </p:sp>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
        <p:nvSpPr>
          <p:cNvPr id="5" name="Carré corné 4">
            <a:extLst>
              <a:ext uri="{FF2B5EF4-FFF2-40B4-BE49-F238E27FC236}">
                <a16:creationId xmlns:a16="http://schemas.microsoft.com/office/drawing/2014/main" xmlns="" id="{FB3C47D5-0D23-9EC3-D6EB-A29E64C3562E}"/>
              </a:ext>
            </a:extLst>
          </p:cNvPr>
          <p:cNvSpPr/>
          <p:nvPr/>
        </p:nvSpPr>
        <p:spPr>
          <a:xfrm>
            <a:off x="752486" y="2628900"/>
            <a:ext cx="2590801" cy="274556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ysClr val="windowText" lastClr="000000"/>
                </a:solidFill>
              </a:rPr>
              <a:t>Universality</a:t>
            </a:r>
            <a:endParaRPr lang="fr-FR" sz="2000" b="1" dirty="0">
              <a:solidFill>
                <a:sysClr val="windowText" lastClr="000000"/>
              </a:solidFill>
            </a:endParaRPr>
          </a:p>
          <a:p>
            <a:pPr algn="ctr"/>
            <a:endParaRPr lang="fr-FR" sz="2000" b="1" dirty="0">
              <a:solidFill>
                <a:sysClr val="windowText" lastClr="000000"/>
              </a:solidFill>
            </a:endParaRPr>
          </a:p>
          <a:p>
            <a:pPr algn="ctr"/>
            <a:r>
              <a:rPr lang="fr-FR" sz="2000" i="1" dirty="0" err="1">
                <a:solidFill>
                  <a:sysClr val="windowText" lastClr="000000"/>
                </a:solidFill>
              </a:rPr>
              <a:t>We</a:t>
            </a:r>
            <a:r>
              <a:rPr lang="fr-FR" sz="2000" i="1" dirty="0">
                <a:solidFill>
                  <a:sysClr val="windowText" lastClr="000000"/>
                </a:solidFill>
              </a:rPr>
              <a:t> are all, </a:t>
            </a:r>
            <a:r>
              <a:rPr lang="fr-FR" sz="2000" i="1" dirty="0" err="1">
                <a:solidFill>
                  <a:sysClr val="windowText" lastClr="000000"/>
                </a:solidFill>
              </a:rPr>
              <a:t>equally</a:t>
            </a:r>
            <a:r>
              <a:rPr lang="fr-FR" sz="2000" i="1" dirty="0">
                <a:solidFill>
                  <a:sysClr val="windowText" lastClr="000000"/>
                </a:solidFill>
              </a:rPr>
              <a:t>, </a:t>
            </a:r>
            <a:r>
              <a:rPr lang="fr-FR" sz="2000" i="1" dirty="0" err="1">
                <a:solidFill>
                  <a:sysClr val="windowText" lastClr="000000"/>
                </a:solidFill>
              </a:rPr>
              <a:t>entitled</a:t>
            </a:r>
            <a:r>
              <a:rPr lang="fr-FR" sz="2000" i="1" dirty="0">
                <a:solidFill>
                  <a:sysClr val="windowText" lastClr="000000"/>
                </a:solidFill>
              </a:rPr>
              <a:t> to </a:t>
            </a:r>
            <a:r>
              <a:rPr lang="fr-FR" sz="2000" i="1" dirty="0" err="1">
                <a:solidFill>
                  <a:sysClr val="windowText" lastClr="000000"/>
                </a:solidFill>
              </a:rPr>
              <a:t>our</a:t>
            </a:r>
            <a:r>
              <a:rPr lang="fr-FR" sz="2000" i="1" dirty="0">
                <a:solidFill>
                  <a:sysClr val="windowText" lastClr="000000"/>
                </a:solidFill>
              </a:rPr>
              <a:t> </a:t>
            </a:r>
            <a:r>
              <a:rPr lang="fr-FR" sz="2000" i="1" dirty="0" err="1">
                <a:solidFill>
                  <a:sysClr val="windowText" lastClr="000000"/>
                </a:solidFill>
              </a:rPr>
              <a:t>human</a:t>
            </a:r>
            <a:r>
              <a:rPr lang="fr-FR" sz="2000" i="1" dirty="0">
                <a:solidFill>
                  <a:sysClr val="windowText" lastClr="000000"/>
                </a:solidFill>
              </a:rPr>
              <a:t> </a:t>
            </a:r>
            <a:r>
              <a:rPr lang="fr-FR" sz="2000" i="1" dirty="0" err="1">
                <a:solidFill>
                  <a:sysClr val="windowText" lastClr="000000"/>
                </a:solidFill>
              </a:rPr>
              <a:t>rights</a:t>
            </a:r>
            <a:r>
              <a:rPr lang="fr-FR" sz="2000" i="1" dirty="0">
                <a:solidFill>
                  <a:sysClr val="windowText" lastClr="000000"/>
                </a:solidFill>
              </a:rPr>
              <a:t>. </a:t>
            </a:r>
          </a:p>
        </p:txBody>
      </p:sp>
      <p:sp>
        <p:nvSpPr>
          <p:cNvPr id="9" name="Carré corné 8">
            <a:extLst>
              <a:ext uri="{FF2B5EF4-FFF2-40B4-BE49-F238E27FC236}">
                <a16:creationId xmlns:a16="http://schemas.microsoft.com/office/drawing/2014/main" xmlns="" id="{E0FC6752-483B-4D49-4AA1-B273C166F571}"/>
              </a:ext>
            </a:extLst>
          </p:cNvPr>
          <p:cNvSpPr/>
          <p:nvPr/>
        </p:nvSpPr>
        <p:spPr>
          <a:xfrm>
            <a:off x="8935976" y="2628899"/>
            <a:ext cx="2590801" cy="274556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b="1" dirty="0">
              <a:solidFill>
                <a:sysClr val="windowText" lastClr="000000"/>
              </a:solidFill>
            </a:endParaRPr>
          </a:p>
          <a:p>
            <a:pPr algn="ctr"/>
            <a:r>
              <a:rPr lang="fr-FR" sz="2000" b="1" dirty="0" err="1">
                <a:solidFill>
                  <a:sysClr val="windowText" lastClr="000000"/>
                </a:solidFill>
              </a:rPr>
              <a:t>Equal</a:t>
            </a:r>
            <a:r>
              <a:rPr lang="fr-FR" sz="2000" b="1" dirty="0">
                <a:solidFill>
                  <a:sysClr val="windowText" lastClr="000000"/>
                </a:solidFill>
              </a:rPr>
              <a:t> and non-</a:t>
            </a:r>
            <a:r>
              <a:rPr lang="fr-FR" sz="2000" b="1" dirty="0" err="1">
                <a:solidFill>
                  <a:sysClr val="windowText" lastClr="000000"/>
                </a:solidFill>
              </a:rPr>
              <a:t>discriminatory</a:t>
            </a:r>
            <a:endParaRPr lang="fr-FR" sz="2000" b="1" dirty="0">
              <a:solidFill>
                <a:sysClr val="windowText" lastClr="000000"/>
              </a:solidFill>
            </a:endParaRPr>
          </a:p>
          <a:p>
            <a:pPr algn="ctr"/>
            <a:endParaRPr lang="fr-FR" sz="2000" b="1" dirty="0">
              <a:solidFill>
                <a:sysClr val="windowText" lastClr="000000"/>
              </a:solidFill>
            </a:endParaRPr>
          </a:p>
          <a:p>
            <a:pPr algn="ctr"/>
            <a:r>
              <a:rPr lang="en-US" sz="2000" i="1" dirty="0">
                <a:solidFill>
                  <a:sysClr val="windowText" lastClr="000000"/>
                </a:solidFill>
              </a:rPr>
              <a:t>All human beings are born free and equal in dignity and rights</a:t>
            </a:r>
            <a:r>
              <a:rPr lang="fr-FR" sz="2000" i="1" dirty="0">
                <a:solidFill>
                  <a:sysClr val="windowText" lastClr="000000"/>
                </a:solidFill>
              </a:rPr>
              <a:t>. </a:t>
            </a:r>
          </a:p>
          <a:p>
            <a:pPr algn="ctr"/>
            <a:endParaRPr lang="fr-FR" sz="2000" b="1" dirty="0">
              <a:solidFill>
                <a:sysClr val="windowText" lastClr="000000"/>
              </a:solidFill>
            </a:endParaRPr>
          </a:p>
        </p:txBody>
      </p:sp>
      <p:sp>
        <p:nvSpPr>
          <p:cNvPr id="10" name="Carré corné 9">
            <a:extLst>
              <a:ext uri="{FF2B5EF4-FFF2-40B4-BE49-F238E27FC236}">
                <a16:creationId xmlns:a16="http://schemas.microsoft.com/office/drawing/2014/main" xmlns="" id="{DDFBCD64-7A65-7D37-FE05-39EC0146BBD1}"/>
              </a:ext>
            </a:extLst>
          </p:cNvPr>
          <p:cNvSpPr/>
          <p:nvPr/>
        </p:nvSpPr>
        <p:spPr>
          <a:xfrm>
            <a:off x="6208146" y="2628899"/>
            <a:ext cx="2590801" cy="274556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rPr>
              <a:t>Indivisible and </a:t>
            </a:r>
            <a:r>
              <a:rPr lang="fr-FR" sz="2000" b="1" dirty="0" err="1">
                <a:solidFill>
                  <a:sysClr val="windowText" lastClr="000000"/>
                </a:solidFill>
              </a:rPr>
              <a:t>interdependant</a:t>
            </a:r>
            <a:endParaRPr lang="fr-FR" sz="2000" b="1" dirty="0">
              <a:solidFill>
                <a:sysClr val="windowText" lastClr="000000"/>
              </a:solidFill>
            </a:endParaRPr>
          </a:p>
          <a:p>
            <a:pPr algn="ctr"/>
            <a:endParaRPr lang="fr-FR" sz="2000" b="1" dirty="0">
              <a:solidFill>
                <a:sysClr val="windowText" lastClr="000000"/>
              </a:solidFill>
            </a:endParaRPr>
          </a:p>
          <a:p>
            <a:pPr algn="ctr"/>
            <a:r>
              <a:rPr lang="en-US" sz="2000" i="1" dirty="0">
                <a:solidFill>
                  <a:sysClr val="windowText" lastClr="000000"/>
                </a:solidFill>
              </a:rPr>
              <a:t>One set of rights cannot be enjoyed fully without the other. </a:t>
            </a:r>
            <a:endParaRPr lang="fr-FR" sz="2000" i="1" dirty="0">
              <a:solidFill>
                <a:sysClr val="windowText" lastClr="000000"/>
              </a:solidFill>
            </a:endParaRPr>
          </a:p>
        </p:txBody>
      </p:sp>
      <p:sp>
        <p:nvSpPr>
          <p:cNvPr id="11" name="Carré corné 10">
            <a:extLst>
              <a:ext uri="{FF2B5EF4-FFF2-40B4-BE49-F238E27FC236}">
                <a16:creationId xmlns:a16="http://schemas.microsoft.com/office/drawing/2014/main" xmlns="" id="{FEF88652-0812-091C-0036-232777753C8C}"/>
              </a:ext>
            </a:extLst>
          </p:cNvPr>
          <p:cNvSpPr/>
          <p:nvPr/>
        </p:nvSpPr>
        <p:spPr>
          <a:xfrm>
            <a:off x="3480316" y="2628900"/>
            <a:ext cx="2590801" cy="274556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b="1" dirty="0">
              <a:solidFill>
                <a:sysClr val="windowText" lastClr="000000"/>
              </a:solidFill>
            </a:endParaRPr>
          </a:p>
          <a:p>
            <a:pPr algn="ctr"/>
            <a:r>
              <a:rPr lang="fr-FR" sz="2000" b="1" dirty="0" err="1">
                <a:solidFill>
                  <a:sysClr val="windowText" lastClr="000000"/>
                </a:solidFill>
              </a:rPr>
              <a:t>Inalienable</a:t>
            </a:r>
            <a:r>
              <a:rPr lang="fr-FR" sz="2000" b="1" dirty="0">
                <a:solidFill>
                  <a:sysClr val="windowText" lastClr="000000"/>
                </a:solidFill>
              </a:rPr>
              <a:t> </a:t>
            </a:r>
          </a:p>
          <a:p>
            <a:pPr algn="ctr"/>
            <a:endParaRPr lang="en-US" sz="2000" i="1" dirty="0">
              <a:solidFill>
                <a:sysClr val="windowText" lastClr="000000"/>
              </a:solidFill>
            </a:endParaRPr>
          </a:p>
          <a:p>
            <a:pPr algn="ctr"/>
            <a:r>
              <a:rPr lang="en-US" sz="2000" i="1" dirty="0">
                <a:solidFill>
                  <a:sysClr val="windowText" lastClr="000000"/>
                </a:solidFill>
              </a:rPr>
              <a:t>Human rights should not be taken away, except in specific situations and according to due process.</a:t>
            </a:r>
            <a:r>
              <a:rPr lang="fr-FR" sz="2000" i="1" dirty="0">
                <a:solidFill>
                  <a:sysClr val="windowText" lastClr="000000"/>
                </a:solidFill>
              </a:rPr>
              <a:t> </a:t>
            </a:r>
          </a:p>
        </p:txBody>
      </p:sp>
      <p:sp>
        <p:nvSpPr>
          <p:cNvPr id="12" name="Carré corné 11">
            <a:extLst>
              <a:ext uri="{FF2B5EF4-FFF2-40B4-BE49-F238E27FC236}">
                <a16:creationId xmlns:a16="http://schemas.microsoft.com/office/drawing/2014/main" xmlns="" id="{6BCC45C7-4BD2-D687-165B-96D98515C0EF}"/>
              </a:ext>
            </a:extLst>
          </p:cNvPr>
          <p:cNvSpPr/>
          <p:nvPr/>
        </p:nvSpPr>
        <p:spPr>
          <a:xfrm>
            <a:off x="752484" y="5574492"/>
            <a:ext cx="9705965" cy="954889"/>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err="1">
                <a:solidFill>
                  <a:sysClr val="windowText" lastClr="000000"/>
                </a:solidFill>
              </a:rPr>
              <a:t>They</a:t>
            </a:r>
            <a:r>
              <a:rPr lang="fr-FR" sz="2800" b="1" dirty="0">
                <a:solidFill>
                  <a:sysClr val="windowText" lastClr="000000"/>
                </a:solidFill>
              </a:rPr>
              <a:t> are </a:t>
            </a:r>
            <a:r>
              <a:rPr lang="fr-FR" sz="2800" b="1" dirty="0" err="1">
                <a:solidFill>
                  <a:sysClr val="windowText" lastClr="000000"/>
                </a:solidFill>
              </a:rPr>
              <a:t>both</a:t>
            </a:r>
            <a:r>
              <a:rPr lang="fr-FR" sz="2800" b="1" dirty="0">
                <a:solidFill>
                  <a:sysClr val="windowText" lastClr="000000"/>
                </a:solidFill>
              </a:rPr>
              <a:t> </a:t>
            </a:r>
            <a:r>
              <a:rPr lang="fr-FR" sz="2800" b="1" dirty="0" err="1">
                <a:solidFill>
                  <a:sysClr val="windowText" lastClr="000000"/>
                </a:solidFill>
              </a:rPr>
              <a:t>Rights</a:t>
            </a:r>
            <a:r>
              <a:rPr lang="fr-FR" sz="2800" b="1" dirty="0">
                <a:solidFill>
                  <a:sysClr val="windowText" lastClr="000000"/>
                </a:solidFill>
              </a:rPr>
              <a:t> and Obligations for States and </a:t>
            </a:r>
            <a:r>
              <a:rPr lang="fr-FR" sz="2800" b="1" dirty="0" err="1">
                <a:solidFill>
                  <a:sysClr val="windowText" lastClr="000000"/>
                </a:solidFill>
              </a:rPr>
              <a:t>Individuals</a:t>
            </a:r>
            <a:endParaRPr lang="fr-FR" sz="2800" b="1" dirty="0">
              <a:solidFill>
                <a:sysClr val="windowText" lastClr="000000"/>
              </a:solidFill>
            </a:endParaRPr>
          </a:p>
        </p:txBody>
      </p:sp>
    </p:spTree>
    <p:extLst>
      <p:ext uri="{BB962C8B-B14F-4D97-AF65-F5344CB8AC3E}">
        <p14:creationId xmlns:p14="http://schemas.microsoft.com/office/powerpoint/2010/main" val="2580128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
        <p:nvSpPr>
          <p:cNvPr id="5" name="Rectangle : avec coins arrondis en diagonale 4">
            <a:extLst>
              <a:ext uri="{FF2B5EF4-FFF2-40B4-BE49-F238E27FC236}">
                <a16:creationId xmlns:a16="http://schemas.microsoft.com/office/drawing/2014/main" xmlns="" id="{F9A5F18E-C42B-20A7-637B-75EEAA263346}"/>
              </a:ext>
            </a:extLst>
          </p:cNvPr>
          <p:cNvSpPr/>
          <p:nvPr/>
        </p:nvSpPr>
        <p:spPr>
          <a:xfrm>
            <a:off x="997526" y="400045"/>
            <a:ext cx="4341235" cy="968375"/>
          </a:xfrm>
          <a:prstGeom prst="round2Diag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dirty="0"/>
              <a:t>Civic </a:t>
            </a:r>
            <a:r>
              <a:rPr lang="fr-FR" sz="2400" b="1" dirty="0" err="1"/>
              <a:t>Space</a:t>
            </a:r>
            <a:r>
              <a:rPr lang="fr-FR" sz="2400" b="1" dirty="0"/>
              <a:t> &amp; </a:t>
            </a:r>
            <a:r>
              <a:rPr lang="fr-FR" sz="2400" b="1" dirty="0" err="1"/>
              <a:t>Democracy</a:t>
            </a:r>
            <a:r>
              <a:rPr lang="fr-FR" sz="2400" b="1" dirty="0"/>
              <a:t> </a:t>
            </a:r>
          </a:p>
        </p:txBody>
      </p:sp>
      <p:sp>
        <p:nvSpPr>
          <p:cNvPr id="6" name="Rectangle : avec coins arrondis en diagonale 5">
            <a:extLst>
              <a:ext uri="{FF2B5EF4-FFF2-40B4-BE49-F238E27FC236}">
                <a16:creationId xmlns:a16="http://schemas.microsoft.com/office/drawing/2014/main" xmlns="" id="{5CF60CA0-6E05-4FC6-7F18-9802CA8F294A}"/>
              </a:ext>
            </a:extLst>
          </p:cNvPr>
          <p:cNvSpPr/>
          <p:nvPr/>
        </p:nvSpPr>
        <p:spPr>
          <a:xfrm>
            <a:off x="1067994" y="2461412"/>
            <a:ext cx="4341235" cy="968375"/>
          </a:xfrm>
          <a:prstGeom prst="round2Diag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fr-FR" sz="2400" b="1" dirty="0" err="1"/>
              <a:t>Development</a:t>
            </a:r>
            <a:r>
              <a:rPr lang="fr-FR" sz="3600" dirty="0"/>
              <a:t> </a:t>
            </a:r>
            <a:r>
              <a:rPr lang="fr-FR" sz="2400" b="1" dirty="0"/>
              <a:t>&amp; Living in </a:t>
            </a:r>
            <a:r>
              <a:rPr lang="fr-FR" sz="2400" b="1" dirty="0" err="1"/>
              <a:t>dignity</a:t>
            </a:r>
            <a:r>
              <a:rPr lang="fr-FR" sz="2400" b="1" dirty="0"/>
              <a:t> </a:t>
            </a:r>
          </a:p>
        </p:txBody>
      </p:sp>
      <p:sp>
        <p:nvSpPr>
          <p:cNvPr id="7" name="Rectangle : avec coins arrondis en diagonale 6">
            <a:extLst>
              <a:ext uri="{FF2B5EF4-FFF2-40B4-BE49-F238E27FC236}">
                <a16:creationId xmlns:a16="http://schemas.microsoft.com/office/drawing/2014/main" xmlns="" id="{11DE8DE9-014C-7E57-E7D1-3EEC7A2F85FF}"/>
              </a:ext>
            </a:extLst>
          </p:cNvPr>
          <p:cNvSpPr/>
          <p:nvPr/>
        </p:nvSpPr>
        <p:spPr>
          <a:xfrm>
            <a:off x="990245" y="4450484"/>
            <a:ext cx="4341235" cy="968375"/>
          </a:xfrm>
          <a:prstGeom prst="round2Diag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fr-FR" sz="2400" b="1" dirty="0" err="1"/>
              <a:t>Equality</a:t>
            </a:r>
            <a:r>
              <a:rPr lang="fr-FR" sz="2400" b="1" dirty="0"/>
              <a:t> &amp; Non-Discrimination</a:t>
            </a:r>
          </a:p>
        </p:txBody>
      </p:sp>
      <p:sp>
        <p:nvSpPr>
          <p:cNvPr id="10" name="Rectangle : avec coins arrondis en diagonale 9">
            <a:extLst>
              <a:ext uri="{FF2B5EF4-FFF2-40B4-BE49-F238E27FC236}">
                <a16:creationId xmlns:a16="http://schemas.microsoft.com/office/drawing/2014/main" xmlns="" id="{E1AE1FF2-D27D-3CAA-7F1F-1FE22416F213}"/>
              </a:ext>
            </a:extLst>
          </p:cNvPr>
          <p:cNvSpPr/>
          <p:nvPr/>
        </p:nvSpPr>
        <p:spPr>
          <a:xfrm>
            <a:off x="7324291" y="1512093"/>
            <a:ext cx="4341235" cy="968375"/>
          </a:xfrm>
          <a:prstGeom prst="round2DiagRect">
            <a:avLst/>
          </a:prstGeom>
          <a:no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2400" b="1" dirty="0"/>
          </a:p>
        </p:txBody>
      </p:sp>
      <p:sp>
        <p:nvSpPr>
          <p:cNvPr id="13" name="Rectangle : avec coins arrondis en diagonale 12">
            <a:extLst>
              <a:ext uri="{FF2B5EF4-FFF2-40B4-BE49-F238E27FC236}">
                <a16:creationId xmlns:a16="http://schemas.microsoft.com/office/drawing/2014/main" xmlns="" id="{04E5924F-67ED-DE03-7BF1-9D51C1F72FF7}"/>
              </a:ext>
            </a:extLst>
          </p:cNvPr>
          <p:cNvSpPr/>
          <p:nvPr/>
        </p:nvSpPr>
        <p:spPr>
          <a:xfrm>
            <a:off x="7324291" y="323837"/>
            <a:ext cx="4341235" cy="968375"/>
          </a:xfrm>
          <a:prstGeom prst="round2DiagRect">
            <a:avLst/>
          </a:prstGeom>
          <a:no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2400" b="1" dirty="0"/>
          </a:p>
        </p:txBody>
      </p:sp>
      <p:sp>
        <p:nvSpPr>
          <p:cNvPr id="14" name="Rectangle : avec coins arrondis en diagonale 13">
            <a:extLst>
              <a:ext uri="{FF2B5EF4-FFF2-40B4-BE49-F238E27FC236}">
                <a16:creationId xmlns:a16="http://schemas.microsoft.com/office/drawing/2014/main" xmlns="" id="{2F522DAD-89C7-9F0C-CB2E-10C3BAD22890}"/>
              </a:ext>
            </a:extLst>
          </p:cNvPr>
          <p:cNvSpPr/>
          <p:nvPr/>
        </p:nvSpPr>
        <p:spPr>
          <a:xfrm>
            <a:off x="7314768" y="2700349"/>
            <a:ext cx="4341235" cy="968375"/>
          </a:xfrm>
          <a:prstGeom prst="round2DiagRect">
            <a:avLst/>
          </a:prstGeom>
          <a:no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2400" b="1" dirty="0"/>
          </a:p>
        </p:txBody>
      </p:sp>
      <p:sp>
        <p:nvSpPr>
          <p:cNvPr id="15" name="Rectangle : avec coins arrondis en diagonale 14">
            <a:extLst>
              <a:ext uri="{FF2B5EF4-FFF2-40B4-BE49-F238E27FC236}">
                <a16:creationId xmlns:a16="http://schemas.microsoft.com/office/drawing/2014/main" xmlns="" id="{35A5AB94-ACFE-B786-9D54-7DA1B03CAA8F}"/>
              </a:ext>
            </a:extLst>
          </p:cNvPr>
          <p:cNvSpPr/>
          <p:nvPr/>
        </p:nvSpPr>
        <p:spPr>
          <a:xfrm>
            <a:off x="7324291" y="3888605"/>
            <a:ext cx="4341235" cy="968375"/>
          </a:xfrm>
          <a:prstGeom prst="round2DiagRect">
            <a:avLst/>
          </a:prstGeom>
          <a:no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2400" b="1" dirty="0"/>
          </a:p>
        </p:txBody>
      </p:sp>
      <p:sp>
        <p:nvSpPr>
          <p:cNvPr id="16" name="Rectangle : avec coins arrondis en diagonale 15">
            <a:extLst>
              <a:ext uri="{FF2B5EF4-FFF2-40B4-BE49-F238E27FC236}">
                <a16:creationId xmlns:a16="http://schemas.microsoft.com/office/drawing/2014/main" xmlns="" id="{6A9DBAAE-C048-6AAC-8052-D54F194DE74E}"/>
              </a:ext>
            </a:extLst>
          </p:cNvPr>
          <p:cNvSpPr/>
          <p:nvPr/>
        </p:nvSpPr>
        <p:spPr>
          <a:xfrm>
            <a:off x="7314767" y="5076861"/>
            <a:ext cx="4341235" cy="968375"/>
          </a:xfrm>
          <a:prstGeom prst="round2DiagRect">
            <a:avLst/>
          </a:prstGeom>
          <a:noFill/>
          <a:ln w="571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2400" b="1" dirty="0"/>
          </a:p>
        </p:txBody>
      </p:sp>
      <p:sp>
        <p:nvSpPr>
          <p:cNvPr id="18" name="ZoneTexte 17">
            <a:extLst>
              <a:ext uri="{FF2B5EF4-FFF2-40B4-BE49-F238E27FC236}">
                <a16:creationId xmlns:a16="http://schemas.microsoft.com/office/drawing/2014/main" xmlns="" id="{F92DBD7C-19E4-3805-4792-84D053664128}"/>
              </a:ext>
            </a:extLst>
          </p:cNvPr>
          <p:cNvSpPr txBox="1"/>
          <p:nvPr/>
        </p:nvSpPr>
        <p:spPr>
          <a:xfrm>
            <a:off x="7555626" y="420012"/>
            <a:ext cx="3908993" cy="830997"/>
          </a:xfrm>
          <a:prstGeom prst="rect">
            <a:avLst/>
          </a:prstGeom>
          <a:noFill/>
        </p:spPr>
        <p:txBody>
          <a:bodyPr wrap="square" rtlCol="0">
            <a:spAutoFit/>
          </a:bodyPr>
          <a:lstStyle/>
          <a:p>
            <a:pPr algn="ctr"/>
            <a:r>
              <a:rPr lang="fr-FR" sz="2400" b="1" dirty="0"/>
              <a:t>The Right to vote and </a:t>
            </a:r>
            <a:r>
              <a:rPr lang="fr-FR" sz="2400" b="1" dirty="0" err="1"/>
              <a:t>take</a:t>
            </a:r>
            <a:r>
              <a:rPr lang="fr-FR" sz="2400" b="1" dirty="0"/>
              <a:t> part in </a:t>
            </a:r>
            <a:r>
              <a:rPr lang="fr-FR" sz="2400" b="1" dirty="0" err="1"/>
              <a:t>government</a:t>
            </a:r>
            <a:endParaRPr lang="fr-FR" sz="2400" b="1" dirty="0"/>
          </a:p>
        </p:txBody>
      </p:sp>
      <p:sp>
        <p:nvSpPr>
          <p:cNvPr id="20" name="ZoneTexte 19">
            <a:extLst>
              <a:ext uri="{FF2B5EF4-FFF2-40B4-BE49-F238E27FC236}">
                <a16:creationId xmlns:a16="http://schemas.microsoft.com/office/drawing/2014/main" xmlns="" id="{38EDEFEF-3157-33EF-D3EF-064E3448839F}"/>
              </a:ext>
            </a:extLst>
          </p:cNvPr>
          <p:cNvSpPr txBox="1"/>
          <p:nvPr/>
        </p:nvSpPr>
        <p:spPr>
          <a:xfrm>
            <a:off x="7447393" y="1596285"/>
            <a:ext cx="4036874" cy="830997"/>
          </a:xfrm>
          <a:prstGeom prst="rect">
            <a:avLst/>
          </a:prstGeom>
          <a:noFill/>
        </p:spPr>
        <p:txBody>
          <a:bodyPr wrap="square" rtlCol="0">
            <a:spAutoFit/>
          </a:bodyPr>
          <a:lstStyle/>
          <a:p>
            <a:pPr algn="ctr"/>
            <a:r>
              <a:rPr lang="fr-FR" sz="2400" b="1" dirty="0"/>
              <a:t>The Right to </a:t>
            </a:r>
            <a:r>
              <a:rPr lang="fr-FR" sz="2400" b="1" dirty="0" err="1"/>
              <a:t>physical</a:t>
            </a:r>
            <a:r>
              <a:rPr lang="fr-FR" sz="2400" b="1" dirty="0"/>
              <a:t> and mental </a:t>
            </a:r>
            <a:r>
              <a:rPr lang="fr-FR" sz="2400" b="1" dirty="0" err="1"/>
              <a:t>health</a:t>
            </a:r>
            <a:endParaRPr lang="fr-FR" sz="2400" b="1" dirty="0"/>
          </a:p>
        </p:txBody>
      </p:sp>
      <p:cxnSp>
        <p:nvCxnSpPr>
          <p:cNvPr id="22" name="Connecteur droit 21">
            <a:extLst>
              <a:ext uri="{FF2B5EF4-FFF2-40B4-BE49-F238E27FC236}">
                <a16:creationId xmlns:a16="http://schemas.microsoft.com/office/drawing/2014/main" xmlns="" id="{12067AC6-4DC9-4517-0340-F249F8BAD393}"/>
              </a:ext>
            </a:extLst>
          </p:cNvPr>
          <p:cNvCxnSpPr>
            <a:cxnSpLocks/>
            <a:stCxn id="7" idx="0"/>
            <a:endCxn id="14" idx="2"/>
          </p:cNvCxnSpPr>
          <p:nvPr/>
        </p:nvCxnSpPr>
        <p:spPr>
          <a:xfrm flipV="1">
            <a:off x="5331480" y="3184537"/>
            <a:ext cx="1983288" cy="17501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xmlns="" id="{3C31060A-9197-4429-FAF0-FF63AB20BFD8}"/>
              </a:ext>
            </a:extLst>
          </p:cNvPr>
          <p:cNvCxnSpPr>
            <a:cxnSpLocks/>
            <a:stCxn id="6" idx="0"/>
            <a:endCxn id="16" idx="2"/>
          </p:cNvCxnSpPr>
          <p:nvPr/>
        </p:nvCxnSpPr>
        <p:spPr>
          <a:xfrm>
            <a:off x="5409229" y="2945600"/>
            <a:ext cx="1905538" cy="26154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xmlns="" id="{BE77F543-DA86-92EC-40F9-9FF2222752DF}"/>
              </a:ext>
            </a:extLst>
          </p:cNvPr>
          <p:cNvCxnSpPr>
            <a:cxnSpLocks/>
            <a:stCxn id="5" idx="0"/>
          </p:cNvCxnSpPr>
          <p:nvPr/>
        </p:nvCxnSpPr>
        <p:spPr>
          <a:xfrm>
            <a:off x="5338761" y="884233"/>
            <a:ext cx="1976006" cy="321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xmlns="" id="{7F5B0238-2BFC-A8E2-6416-B5961AF7C06F}"/>
              </a:ext>
            </a:extLst>
          </p:cNvPr>
          <p:cNvSpPr txBox="1"/>
          <p:nvPr/>
        </p:nvSpPr>
        <p:spPr>
          <a:xfrm>
            <a:off x="7511333" y="5345907"/>
            <a:ext cx="3908994" cy="461665"/>
          </a:xfrm>
          <a:prstGeom prst="rect">
            <a:avLst/>
          </a:prstGeom>
          <a:noFill/>
        </p:spPr>
        <p:txBody>
          <a:bodyPr wrap="square" rtlCol="0">
            <a:spAutoFit/>
          </a:bodyPr>
          <a:lstStyle/>
          <a:p>
            <a:pPr algn="ctr"/>
            <a:r>
              <a:rPr lang="fr-FR" sz="2400" b="1" dirty="0"/>
              <a:t>The Right to Education</a:t>
            </a:r>
          </a:p>
        </p:txBody>
      </p:sp>
      <p:cxnSp>
        <p:nvCxnSpPr>
          <p:cNvPr id="33" name="Connecteur droit 32">
            <a:extLst>
              <a:ext uri="{FF2B5EF4-FFF2-40B4-BE49-F238E27FC236}">
                <a16:creationId xmlns:a16="http://schemas.microsoft.com/office/drawing/2014/main" xmlns="" id="{D4755FA4-6579-9DB9-4812-BBA3F018AE88}"/>
              </a:ext>
            </a:extLst>
          </p:cNvPr>
          <p:cNvCxnSpPr>
            <a:cxnSpLocks/>
          </p:cNvCxnSpPr>
          <p:nvPr/>
        </p:nvCxnSpPr>
        <p:spPr>
          <a:xfrm flipV="1">
            <a:off x="5397574" y="2160635"/>
            <a:ext cx="1907668" cy="8068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xmlns="" id="{25448F07-982A-490D-E5BA-7D247DD35159}"/>
              </a:ext>
            </a:extLst>
          </p:cNvPr>
          <p:cNvCxnSpPr>
            <a:cxnSpLocks/>
            <a:stCxn id="5" idx="0"/>
            <a:endCxn id="15" idx="2"/>
          </p:cNvCxnSpPr>
          <p:nvPr/>
        </p:nvCxnSpPr>
        <p:spPr>
          <a:xfrm>
            <a:off x="5338761" y="884233"/>
            <a:ext cx="1985530" cy="34885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xmlns="" id="{1360B362-3F67-0324-BCE5-9C6167D30EDE}"/>
              </a:ext>
            </a:extLst>
          </p:cNvPr>
          <p:cNvSpPr txBox="1"/>
          <p:nvPr/>
        </p:nvSpPr>
        <p:spPr>
          <a:xfrm>
            <a:off x="7575273" y="2769037"/>
            <a:ext cx="3908994" cy="830997"/>
          </a:xfrm>
          <a:prstGeom prst="rect">
            <a:avLst/>
          </a:prstGeom>
          <a:noFill/>
        </p:spPr>
        <p:txBody>
          <a:bodyPr wrap="square" rtlCol="0">
            <a:spAutoFit/>
          </a:bodyPr>
          <a:lstStyle/>
          <a:p>
            <a:pPr algn="ctr"/>
            <a:r>
              <a:rPr lang="fr-FR" sz="2400" b="1" dirty="0"/>
              <a:t>The Right to </a:t>
            </a:r>
            <a:r>
              <a:rPr lang="fr-FR" sz="2400" b="1" dirty="0" err="1"/>
              <a:t>adequate</a:t>
            </a:r>
            <a:r>
              <a:rPr lang="fr-FR" sz="2400" b="1" dirty="0"/>
              <a:t> </a:t>
            </a:r>
            <a:r>
              <a:rPr lang="fr-FR" sz="2400" b="1" dirty="0" err="1"/>
              <a:t>housing</a:t>
            </a:r>
            <a:endParaRPr lang="fr-FR" sz="2400" b="1" dirty="0"/>
          </a:p>
        </p:txBody>
      </p:sp>
      <p:sp>
        <p:nvSpPr>
          <p:cNvPr id="40" name="ZoneTexte 39">
            <a:extLst>
              <a:ext uri="{FF2B5EF4-FFF2-40B4-BE49-F238E27FC236}">
                <a16:creationId xmlns:a16="http://schemas.microsoft.com/office/drawing/2014/main" xmlns="" id="{BB47B3DD-0648-A986-33E7-BD55738B0AB9}"/>
              </a:ext>
            </a:extLst>
          </p:cNvPr>
          <p:cNvSpPr txBox="1"/>
          <p:nvPr/>
        </p:nvSpPr>
        <p:spPr>
          <a:xfrm>
            <a:off x="7333814" y="3978394"/>
            <a:ext cx="4322188" cy="707886"/>
          </a:xfrm>
          <a:prstGeom prst="rect">
            <a:avLst/>
          </a:prstGeom>
          <a:noFill/>
        </p:spPr>
        <p:txBody>
          <a:bodyPr wrap="square" rtlCol="0">
            <a:spAutoFit/>
          </a:bodyPr>
          <a:lstStyle/>
          <a:p>
            <a:pPr algn="ctr"/>
            <a:r>
              <a:rPr lang="fr-FR" sz="2000" b="1" dirty="0"/>
              <a:t>Freedom of association, expression, </a:t>
            </a:r>
            <a:r>
              <a:rPr lang="fr-FR" sz="2000" b="1" dirty="0" err="1"/>
              <a:t>assembly</a:t>
            </a:r>
            <a:r>
              <a:rPr lang="fr-FR" sz="2000" b="1" dirty="0"/>
              <a:t> and </a:t>
            </a:r>
            <a:r>
              <a:rPr lang="fr-FR" sz="2000" b="1" dirty="0" err="1"/>
              <a:t>movement</a:t>
            </a:r>
            <a:endParaRPr lang="fr-FR" sz="2000" b="1" dirty="0"/>
          </a:p>
        </p:txBody>
      </p:sp>
    </p:spTree>
    <p:extLst>
      <p:ext uri="{BB962C8B-B14F-4D97-AF65-F5344CB8AC3E}">
        <p14:creationId xmlns:p14="http://schemas.microsoft.com/office/powerpoint/2010/main" val="10300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549633" y="309834"/>
            <a:ext cx="11018520" cy="1188875"/>
          </a:xfrm>
        </p:spPr>
        <p:txBody>
          <a:bodyPr anchor="b">
            <a:normAutofit/>
          </a:bodyPr>
          <a:lstStyle/>
          <a:p>
            <a:r>
              <a:rPr lang="fr-FR" sz="4600" b="1" dirty="0" err="1"/>
              <a:t>What</a:t>
            </a:r>
            <a:r>
              <a:rPr lang="fr-FR" sz="4600" b="1" dirty="0"/>
              <a:t> </a:t>
            </a:r>
            <a:r>
              <a:rPr lang="fr-FR" sz="4600" b="1" dirty="0" err="1"/>
              <a:t>is</a:t>
            </a:r>
            <a:r>
              <a:rPr lang="fr-FR" sz="4600" b="1" dirty="0"/>
              <a:t> a Human Right violation?</a:t>
            </a:r>
          </a:p>
        </p:txBody>
      </p:sp>
      <p:sp>
        <p:nvSpPr>
          <p:cNvPr id="24"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xmlns="" id="{BC0CD59F-0CD4-9B77-8A36-01B37EC3C58D}"/>
              </a:ext>
            </a:extLst>
          </p:cNvPr>
          <p:cNvSpPr>
            <a:spLocks noGrp="1"/>
          </p:cNvSpPr>
          <p:nvPr>
            <p:ph idx="1"/>
          </p:nvPr>
        </p:nvSpPr>
        <p:spPr>
          <a:xfrm>
            <a:off x="572493" y="2071316"/>
            <a:ext cx="10757495" cy="546100"/>
          </a:xfrm>
        </p:spPr>
        <p:txBody>
          <a:bodyPr anchor="t">
            <a:normAutofit/>
          </a:bodyPr>
          <a:lstStyle/>
          <a:p>
            <a:pPr marL="0" indent="0" algn="l" rtl="0" fontAlgn="base">
              <a:buNone/>
            </a:pPr>
            <a:r>
              <a:rPr lang="en-GB" sz="2400" b="0" i="0" u="none" strike="noStrike" dirty="0">
                <a:solidFill>
                  <a:srgbClr val="333333"/>
                </a:solidFill>
                <a:effectLst/>
                <a:latin typeface="Arial" panose="020B0604020202020204" pitchFamily="34" charset="0"/>
              </a:rPr>
              <a:t>Human rights violations</a:t>
            </a:r>
            <a:r>
              <a:rPr lang="en-US" sz="2400" b="0" i="0" u="none" strike="noStrike" dirty="0">
                <a:solidFill>
                  <a:srgbClr val="333333"/>
                </a:solidFill>
                <a:effectLst/>
                <a:latin typeface="Arial" panose="020B0604020202020204" pitchFamily="34" charset="0"/>
              </a:rPr>
              <a:t>​</a:t>
            </a:r>
            <a:r>
              <a:rPr lang="en-US" sz="1600" dirty="0">
                <a:solidFill>
                  <a:srgbClr val="333333"/>
                </a:solidFill>
                <a:latin typeface="Arial" panose="020B0604020202020204" pitchFamily="34" charset="0"/>
              </a:rPr>
              <a:t> </a:t>
            </a:r>
            <a:r>
              <a:rPr lang="en-GB" sz="2400" b="0" i="0" u="none" strike="noStrike" dirty="0">
                <a:solidFill>
                  <a:srgbClr val="333333"/>
                </a:solidFill>
                <a:effectLst/>
                <a:latin typeface="Arial" panose="020B0604020202020204" pitchFamily="34" charset="0"/>
              </a:rPr>
              <a:t>committed by the State or its agents can be:</a:t>
            </a:r>
            <a:r>
              <a:rPr lang="en-US" sz="2400" b="0" i="0" u="none" strike="noStrike" dirty="0">
                <a:solidFill>
                  <a:srgbClr val="333333"/>
                </a:solidFill>
                <a:effectLst/>
                <a:latin typeface="Arial" panose="020B0604020202020204" pitchFamily="34" charset="0"/>
              </a:rPr>
              <a:t>​</a:t>
            </a:r>
            <a:endParaRPr lang="en-US" sz="1600" b="0" i="0" u="none" strike="noStrike" dirty="0">
              <a:solidFill>
                <a:srgbClr val="333333"/>
              </a:solidFill>
              <a:effectLst/>
              <a:latin typeface="Arial" panose="020B0604020202020204" pitchFamily="34" charset="0"/>
            </a:endParaRPr>
          </a:p>
        </p:txBody>
      </p:sp>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
        <p:nvSpPr>
          <p:cNvPr id="7" name="Carré corné 6">
            <a:extLst>
              <a:ext uri="{FF2B5EF4-FFF2-40B4-BE49-F238E27FC236}">
                <a16:creationId xmlns:a16="http://schemas.microsoft.com/office/drawing/2014/main" xmlns="" id="{BD935263-BB42-7F8F-15A9-45A69AEFDC29}"/>
              </a:ext>
            </a:extLst>
          </p:cNvPr>
          <p:cNvSpPr/>
          <p:nvPr/>
        </p:nvSpPr>
        <p:spPr>
          <a:xfrm>
            <a:off x="655493" y="3025953"/>
            <a:ext cx="2590801" cy="274556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rPr>
              <a:t>An </a:t>
            </a:r>
            <a:r>
              <a:rPr lang="fr-FR" sz="2000" b="1" dirty="0" err="1">
                <a:solidFill>
                  <a:sysClr val="windowText" lastClr="000000"/>
                </a:solidFill>
              </a:rPr>
              <a:t>Act</a:t>
            </a:r>
            <a:r>
              <a:rPr lang="fr-FR" sz="2000" b="1" dirty="0">
                <a:solidFill>
                  <a:sysClr val="windowText" lastClr="000000"/>
                </a:solidFill>
              </a:rPr>
              <a:t> </a:t>
            </a:r>
          </a:p>
          <a:p>
            <a:pPr algn="ctr"/>
            <a:endParaRPr lang="fr-FR" sz="2000" b="1" dirty="0">
              <a:solidFill>
                <a:sysClr val="windowText" lastClr="000000"/>
              </a:solidFill>
            </a:endParaRPr>
          </a:p>
          <a:p>
            <a:pPr algn="ctr"/>
            <a:r>
              <a:rPr lang="fr-FR" sz="2000" i="1" dirty="0" err="1">
                <a:solidFill>
                  <a:sysClr val="windowText" lastClr="000000"/>
                </a:solidFill>
              </a:rPr>
              <a:t>Such</a:t>
            </a:r>
            <a:r>
              <a:rPr lang="fr-FR" sz="2000" i="1" dirty="0">
                <a:solidFill>
                  <a:sysClr val="windowText" lastClr="000000"/>
                </a:solidFill>
              </a:rPr>
              <a:t> as torture, </a:t>
            </a:r>
            <a:r>
              <a:rPr lang="fr-FR" sz="2000" i="1" dirty="0" err="1">
                <a:solidFill>
                  <a:sysClr val="windowText" lastClr="000000"/>
                </a:solidFill>
              </a:rPr>
              <a:t>genocide</a:t>
            </a:r>
            <a:r>
              <a:rPr lang="fr-FR" sz="2000" i="1" dirty="0">
                <a:solidFill>
                  <a:sysClr val="windowText" lastClr="000000"/>
                </a:solidFill>
              </a:rPr>
              <a:t>, </a:t>
            </a:r>
            <a:r>
              <a:rPr lang="fr-FR" sz="2000" i="1" dirty="0" err="1">
                <a:solidFill>
                  <a:sysClr val="windowText" lastClr="000000"/>
                </a:solidFill>
              </a:rPr>
              <a:t>arbitrary</a:t>
            </a:r>
            <a:r>
              <a:rPr lang="fr-FR" sz="2000" i="1" dirty="0">
                <a:solidFill>
                  <a:sysClr val="windowText" lastClr="000000"/>
                </a:solidFill>
              </a:rPr>
              <a:t> </a:t>
            </a:r>
            <a:r>
              <a:rPr lang="fr-FR" sz="2000" i="1" dirty="0" err="1">
                <a:solidFill>
                  <a:sysClr val="windowText" lastClr="000000"/>
                </a:solidFill>
              </a:rPr>
              <a:t>arrest</a:t>
            </a:r>
            <a:endParaRPr lang="fr-FR" sz="2000" i="1" dirty="0">
              <a:solidFill>
                <a:sysClr val="windowText" lastClr="000000"/>
              </a:solidFill>
            </a:endParaRPr>
          </a:p>
        </p:txBody>
      </p:sp>
      <p:sp>
        <p:nvSpPr>
          <p:cNvPr id="8" name="Carré corné 7">
            <a:extLst>
              <a:ext uri="{FF2B5EF4-FFF2-40B4-BE49-F238E27FC236}">
                <a16:creationId xmlns:a16="http://schemas.microsoft.com/office/drawing/2014/main" xmlns="" id="{ADDFF8A2-A19D-9F4A-0E17-C2655C4F766B}"/>
              </a:ext>
            </a:extLst>
          </p:cNvPr>
          <p:cNvSpPr/>
          <p:nvPr/>
        </p:nvSpPr>
        <p:spPr>
          <a:xfrm>
            <a:off x="3744624" y="3025953"/>
            <a:ext cx="2781301" cy="274556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b="1" dirty="0">
              <a:solidFill>
                <a:sysClr val="windowText" lastClr="000000"/>
              </a:solidFill>
            </a:endParaRPr>
          </a:p>
          <a:p>
            <a:pPr algn="ctr"/>
            <a:r>
              <a:rPr lang="fr-FR" sz="2000" b="1" dirty="0">
                <a:solidFill>
                  <a:sysClr val="windowText" lastClr="000000"/>
                </a:solidFill>
              </a:rPr>
              <a:t>An Omission</a:t>
            </a:r>
            <a:endParaRPr lang="en-US" sz="2000" i="1" dirty="0">
              <a:solidFill>
                <a:sysClr val="windowText" lastClr="000000"/>
              </a:solidFill>
            </a:endParaRPr>
          </a:p>
          <a:p>
            <a:pPr algn="ctr"/>
            <a:r>
              <a:rPr lang="en-GB" sz="2000" b="0" i="0" u="none" strike="noStrike" dirty="0">
                <a:solidFill>
                  <a:srgbClr val="333333"/>
                </a:solidFill>
                <a:effectLst/>
                <a:latin typeface="Arial" panose="020B0604020202020204" pitchFamily="34" charset="0"/>
              </a:rPr>
              <a:t>such as where a Government fails to protect a group of people (e.g. women or ethnic groups) against systematic abuse by another</a:t>
            </a:r>
            <a:endParaRPr lang="fr-FR" sz="2000" i="1" dirty="0">
              <a:solidFill>
                <a:sysClr val="windowText" lastClr="000000"/>
              </a:solidFill>
            </a:endParaRPr>
          </a:p>
        </p:txBody>
      </p:sp>
      <p:sp>
        <p:nvSpPr>
          <p:cNvPr id="9" name="Carré corné 8">
            <a:extLst>
              <a:ext uri="{FF2B5EF4-FFF2-40B4-BE49-F238E27FC236}">
                <a16:creationId xmlns:a16="http://schemas.microsoft.com/office/drawing/2014/main" xmlns="" id="{0C62D15E-9AD9-1E74-5F01-85E5E28E7ADE}"/>
              </a:ext>
            </a:extLst>
          </p:cNvPr>
          <p:cNvSpPr/>
          <p:nvPr/>
        </p:nvSpPr>
        <p:spPr>
          <a:xfrm>
            <a:off x="8266166" y="2988900"/>
            <a:ext cx="3537907" cy="274556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b="1" dirty="0">
              <a:solidFill>
                <a:sysClr val="windowText" lastClr="000000"/>
              </a:solidFill>
              <a:latin typeface="Arial" panose="020B0604020202020204" pitchFamily="34" charset="0"/>
              <a:cs typeface="Arial" panose="020B0604020202020204" pitchFamily="34" charset="0"/>
            </a:endParaRPr>
          </a:p>
          <a:p>
            <a:pPr algn="ctr"/>
            <a:r>
              <a:rPr lang="fr-FR" sz="1600" b="0" i="0" dirty="0" err="1">
                <a:solidFill>
                  <a:srgbClr val="444444"/>
                </a:solidFill>
                <a:effectLst/>
                <a:latin typeface="Arial" panose="020B0604020202020204" pitchFamily="34" charset="0"/>
                <a:cs typeface="Arial" panose="020B0604020202020204" pitchFamily="34" charset="0"/>
              </a:rPr>
              <a:t>When</a:t>
            </a:r>
            <a:r>
              <a:rPr lang="fr-FR" sz="1600" b="0" i="0" dirty="0">
                <a:solidFill>
                  <a:srgbClr val="444444"/>
                </a:solidFill>
                <a:effectLst/>
                <a:latin typeface="Arial" panose="020B0604020202020204" pitchFamily="34" charset="0"/>
                <a:cs typeface="Arial" panose="020B0604020202020204" pitchFamily="34" charset="0"/>
              </a:rPr>
              <a:t> States are </a:t>
            </a:r>
            <a:r>
              <a:rPr lang="fr-FR" sz="1600" b="0" i="0" dirty="0" err="1">
                <a:solidFill>
                  <a:srgbClr val="444444"/>
                </a:solidFill>
                <a:effectLst/>
                <a:latin typeface="Arial" panose="020B0604020202020204" pitchFamily="34" charset="0"/>
                <a:cs typeface="Arial" panose="020B0604020202020204" pitchFamily="34" charset="0"/>
              </a:rPr>
              <a:t>violating</a:t>
            </a:r>
            <a:r>
              <a:rPr lang="fr-FR" sz="1600" b="0" i="0" dirty="0">
                <a:solidFill>
                  <a:srgbClr val="444444"/>
                </a:solidFill>
                <a:effectLst/>
                <a:latin typeface="Arial" panose="020B0604020202020204" pitchFamily="34" charset="0"/>
                <a:cs typeface="Arial" panose="020B0604020202020204" pitchFamily="34" charset="0"/>
              </a:rPr>
              <a:t> </a:t>
            </a:r>
            <a:r>
              <a:rPr lang="fr-FR" sz="1600" b="0" i="0" dirty="0" err="1">
                <a:solidFill>
                  <a:srgbClr val="444444"/>
                </a:solidFill>
                <a:effectLst/>
                <a:latin typeface="Arial" panose="020B0604020202020204" pitchFamily="34" charset="0"/>
                <a:cs typeface="Arial" panose="020B0604020202020204" pitchFamily="34" charset="0"/>
              </a:rPr>
              <a:t>human</a:t>
            </a:r>
            <a:r>
              <a:rPr lang="fr-FR" sz="1600" b="0" i="0" dirty="0">
                <a:solidFill>
                  <a:srgbClr val="444444"/>
                </a:solidFill>
                <a:effectLst/>
                <a:latin typeface="Arial" panose="020B0604020202020204" pitchFamily="34" charset="0"/>
                <a:cs typeface="Arial" panose="020B0604020202020204" pitchFamily="34" charset="0"/>
              </a:rPr>
              <a:t> </a:t>
            </a:r>
            <a:r>
              <a:rPr lang="fr-FR" sz="1600" b="0" i="0" dirty="0" err="1">
                <a:solidFill>
                  <a:srgbClr val="444444"/>
                </a:solidFill>
                <a:effectLst/>
                <a:latin typeface="Arial" panose="020B0604020202020204" pitchFamily="34" charset="0"/>
                <a:cs typeface="Arial" panose="020B0604020202020204" pitchFamily="34" charset="0"/>
              </a:rPr>
              <a:t>rights</a:t>
            </a:r>
            <a:r>
              <a:rPr lang="fr-FR" sz="1600" b="0" i="0" dirty="0">
                <a:solidFill>
                  <a:srgbClr val="444444"/>
                </a:solidFill>
                <a:effectLst/>
                <a:latin typeface="Arial" panose="020B0604020202020204" pitchFamily="34" charset="0"/>
                <a:cs typeface="Arial" panose="020B0604020202020204" pitchFamily="34" charset="0"/>
              </a:rPr>
              <a:t> </a:t>
            </a:r>
            <a:r>
              <a:rPr lang="fr-FR" sz="1600" b="0" i="0" dirty="0" err="1">
                <a:solidFill>
                  <a:srgbClr val="444444"/>
                </a:solidFill>
                <a:effectLst/>
                <a:latin typeface="Arial" panose="020B0604020202020204" pitchFamily="34" charset="0"/>
                <a:cs typeface="Arial" panose="020B0604020202020204" pitchFamily="34" charset="0"/>
              </a:rPr>
              <a:t>either</a:t>
            </a:r>
            <a:r>
              <a:rPr lang="fr-FR" sz="1600" b="0" i="0" dirty="0">
                <a:solidFill>
                  <a:srgbClr val="444444"/>
                </a:solidFill>
                <a:effectLst/>
                <a:latin typeface="Arial" panose="020B0604020202020204" pitchFamily="34" charset="0"/>
                <a:cs typeface="Arial" panose="020B0604020202020204" pitchFamily="34" charset="0"/>
              </a:rPr>
              <a:t> </a:t>
            </a:r>
            <a:r>
              <a:rPr lang="fr-FR" sz="1600" b="0" i="0" dirty="0" err="1">
                <a:solidFill>
                  <a:srgbClr val="444444"/>
                </a:solidFill>
                <a:effectLst/>
                <a:latin typeface="Arial" panose="020B0604020202020204" pitchFamily="34" charset="0"/>
                <a:cs typeface="Arial" panose="020B0604020202020204" pitchFamily="34" charset="0"/>
              </a:rPr>
              <a:t>directly</a:t>
            </a:r>
            <a:r>
              <a:rPr lang="fr-FR" sz="1600" b="0" i="0" dirty="0">
                <a:solidFill>
                  <a:srgbClr val="444444"/>
                </a:solidFill>
                <a:effectLst/>
                <a:latin typeface="Arial" panose="020B0604020202020204" pitchFamily="34" charset="0"/>
                <a:cs typeface="Arial" panose="020B0604020202020204" pitchFamily="34" charset="0"/>
              </a:rPr>
              <a:t> or </a:t>
            </a:r>
            <a:r>
              <a:rPr lang="fr-FR" sz="1600" b="0" i="0" dirty="0" err="1">
                <a:solidFill>
                  <a:srgbClr val="444444"/>
                </a:solidFill>
                <a:effectLst/>
                <a:latin typeface="Arial" panose="020B0604020202020204" pitchFamily="34" charset="0"/>
                <a:cs typeface="Arial" panose="020B0604020202020204" pitchFamily="34" charset="0"/>
              </a:rPr>
              <a:t>indirectly</a:t>
            </a:r>
            <a:r>
              <a:rPr lang="fr-FR" sz="1600" b="0" i="0" dirty="0">
                <a:solidFill>
                  <a:srgbClr val="444444"/>
                </a:solidFill>
                <a:effectLst/>
                <a:latin typeface="Arial" panose="020B0604020202020204" pitchFamily="34" charset="0"/>
                <a:cs typeface="Arial" panose="020B0604020202020204" pitchFamily="34" charset="0"/>
              </a:rPr>
              <a:t>, civil society </a:t>
            </a:r>
            <a:r>
              <a:rPr lang="fr-FR" sz="1600" b="0" i="0" dirty="0" err="1">
                <a:solidFill>
                  <a:srgbClr val="444444"/>
                </a:solidFill>
                <a:effectLst/>
                <a:latin typeface="Arial" panose="020B0604020202020204" pitchFamily="34" charset="0"/>
                <a:cs typeface="Arial" panose="020B0604020202020204" pitchFamily="34" charset="0"/>
              </a:rPr>
              <a:t>should</a:t>
            </a:r>
            <a:r>
              <a:rPr lang="fr-FR" sz="1600" b="0" i="0" dirty="0">
                <a:solidFill>
                  <a:srgbClr val="444444"/>
                </a:solidFill>
                <a:effectLst/>
                <a:latin typeface="Arial" panose="020B0604020202020204" pitchFamily="34" charset="0"/>
                <a:cs typeface="Arial" panose="020B0604020202020204" pitchFamily="34" charset="0"/>
              </a:rPr>
              <a:t> </a:t>
            </a:r>
            <a:r>
              <a:rPr lang="fr-FR" sz="1600" b="0" i="0" dirty="0" err="1">
                <a:solidFill>
                  <a:srgbClr val="444444"/>
                </a:solidFill>
                <a:effectLst/>
                <a:latin typeface="Arial" panose="020B0604020202020204" pitchFamily="34" charset="0"/>
                <a:cs typeface="Arial" panose="020B0604020202020204" pitchFamily="34" charset="0"/>
              </a:rPr>
              <a:t>hold</a:t>
            </a:r>
            <a:r>
              <a:rPr lang="fr-FR" sz="1600" b="0" i="0" dirty="0">
                <a:solidFill>
                  <a:srgbClr val="444444"/>
                </a:solidFill>
                <a:effectLst/>
                <a:latin typeface="Arial" panose="020B0604020202020204" pitchFamily="34" charset="0"/>
                <a:cs typeface="Arial" panose="020B0604020202020204" pitchFamily="34" charset="0"/>
              </a:rPr>
              <a:t> </a:t>
            </a:r>
            <a:r>
              <a:rPr lang="fr-FR" sz="1600" b="0" i="0" dirty="0" err="1">
                <a:solidFill>
                  <a:srgbClr val="444444"/>
                </a:solidFill>
                <a:effectLst/>
                <a:latin typeface="Arial" panose="020B0604020202020204" pitchFamily="34" charset="0"/>
                <a:cs typeface="Arial" panose="020B0604020202020204" pitchFamily="34" charset="0"/>
              </a:rPr>
              <a:t>them</a:t>
            </a:r>
            <a:r>
              <a:rPr lang="fr-FR" sz="1600" b="0" i="0" dirty="0">
                <a:solidFill>
                  <a:srgbClr val="444444"/>
                </a:solidFill>
                <a:effectLst/>
                <a:latin typeface="Arial" panose="020B0604020202020204" pitchFamily="34" charset="0"/>
                <a:cs typeface="Arial" panose="020B0604020202020204" pitchFamily="34" charset="0"/>
              </a:rPr>
              <a:t> </a:t>
            </a:r>
            <a:r>
              <a:rPr lang="fr-FR" sz="1600" b="0" i="0" dirty="0" err="1">
                <a:solidFill>
                  <a:srgbClr val="444444"/>
                </a:solidFill>
                <a:effectLst/>
                <a:latin typeface="Arial" panose="020B0604020202020204" pitchFamily="34" charset="0"/>
                <a:cs typeface="Arial" panose="020B0604020202020204" pitchFamily="34" charset="0"/>
              </a:rPr>
              <a:t>accountable</a:t>
            </a:r>
            <a:r>
              <a:rPr lang="fr-FR" sz="1600" b="0" i="0" dirty="0">
                <a:solidFill>
                  <a:srgbClr val="444444"/>
                </a:solidFill>
                <a:effectLst/>
                <a:latin typeface="Arial" panose="020B0604020202020204" pitchFamily="34" charset="0"/>
                <a:cs typeface="Arial" panose="020B0604020202020204" pitchFamily="34" charset="0"/>
              </a:rPr>
              <a:t> and </a:t>
            </a:r>
            <a:r>
              <a:rPr lang="fr-FR" sz="1600" b="0" i="0" dirty="0" err="1">
                <a:solidFill>
                  <a:srgbClr val="444444"/>
                </a:solidFill>
                <a:effectLst/>
                <a:latin typeface="Arial" panose="020B0604020202020204" pitchFamily="34" charset="0"/>
                <a:cs typeface="Arial" panose="020B0604020202020204" pitchFamily="34" charset="0"/>
              </a:rPr>
              <a:t>speak</a:t>
            </a:r>
            <a:r>
              <a:rPr lang="fr-FR" sz="1600" b="0" i="0" dirty="0">
                <a:solidFill>
                  <a:srgbClr val="444444"/>
                </a:solidFill>
                <a:effectLst/>
                <a:latin typeface="Arial" panose="020B0604020202020204" pitchFamily="34" charset="0"/>
                <a:cs typeface="Arial" panose="020B0604020202020204" pitchFamily="34" charset="0"/>
              </a:rPr>
              <a:t> out. </a:t>
            </a:r>
          </a:p>
          <a:p>
            <a:pPr algn="ctr"/>
            <a:endParaRPr lang="fr-FR" sz="1600" dirty="0">
              <a:solidFill>
                <a:srgbClr val="444444"/>
              </a:solidFill>
              <a:latin typeface="Arial" panose="020B0604020202020204" pitchFamily="34" charset="0"/>
              <a:cs typeface="Arial" panose="020B0604020202020204" pitchFamily="34" charset="0"/>
            </a:endParaRPr>
          </a:p>
          <a:p>
            <a:pPr algn="ctr"/>
            <a:r>
              <a:rPr lang="fr-FR" sz="1600" b="0" i="0" dirty="0">
                <a:solidFill>
                  <a:srgbClr val="444444"/>
                </a:solidFill>
                <a:effectLst/>
                <a:latin typeface="Arial" panose="020B0604020202020204" pitchFamily="34" charset="0"/>
                <a:cs typeface="Arial" panose="020B0604020202020204" pitchFamily="34" charset="0"/>
              </a:rPr>
              <a:t>The international </a:t>
            </a:r>
            <a:r>
              <a:rPr lang="fr-FR" sz="1600" b="0" i="0" dirty="0" err="1">
                <a:solidFill>
                  <a:srgbClr val="444444"/>
                </a:solidFill>
                <a:effectLst/>
                <a:latin typeface="Arial" panose="020B0604020202020204" pitchFamily="34" charset="0"/>
                <a:cs typeface="Arial" panose="020B0604020202020204" pitchFamily="34" charset="0"/>
              </a:rPr>
              <a:t>community</a:t>
            </a:r>
            <a:r>
              <a:rPr lang="fr-FR" sz="1600" b="0" i="0" dirty="0">
                <a:solidFill>
                  <a:srgbClr val="444444"/>
                </a:solidFill>
                <a:effectLst/>
                <a:latin typeface="Arial" panose="020B0604020202020204" pitchFamily="34" charset="0"/>
                <a:cs typeface="Arial" panose="020B0604020202020204" pitchFamily="34" charset="0"/>
              </a:rPr>
              <a:t> </a:t>
            </a:r>
            <a:r>
              <a:rPr lang="fr-FR" sz="1600" b="0" i="0" dirty="0" err="1">
                <a:solidFill>
                  <a:srgbClr val="444444"/>
                </a:solidFill>
                <a:effectLst/>
                <a:latin typeface="Arial" panose="020B0604020202020204" pitchFamily="34" charset="0"/>
                <a:cs typeface="Arial" panose="020B0604020202020204" pitchFamily="34" charset="0"/>
              </a:rPr>
              <a:t>also</a:t>
            </a:r>
            <a:r>
              <a:rPr lang="fr-FR" sz="1600" b="0" i="0" dirty="0">
                <a:solidFill>
                  <a:srgbClr val="444444"/>
                </a:solidFill>
                <a:effectLst/>
                <a:latin typeface="Arial" panose="020B0604020202020204" pitchFamily="34" charset="0"/>
                <a:cs typeface="Arial" panose="020B0604020202020204" pitchFamily="34" charset="0"/>
              </a:rPr>
              <a:t> has an obligation to monitor </a:t>
            </a:r>
            <a:r>
              <a:rPr lang="fr-FR" sz="1600" b="0" i="0" dirty="0" err="1">
                <a:solidFill>
                  <a:srgbClr val="444444"/>
                </a:solidFill>
                <a:effectLst/>
                <a:latin typeface="Arial" panose="020B0604020202020204" pitchFamily="34" charset="0"/>
                <a:cs typeface="Arial" panose="020B0604020202020204" pitchFamily="34" charset="0"/>
              </a:rPr>
              <a:t>governments</a:t>
            </a:r>
            <a:r>
              <a:rPr lang="fr-FR" sz="1600" b="0" i="0" dirty="0">
                <a:solidFill>
                  <a:srgbClr val="444444"/>
                </a:solidFill>
                <a:effectLst/>
                <a:latin typeface="Arial" panose="020B0604020202020204" pitchFamily="34" charset="0"/>
                <a:cs typeface="Arial" panose="020B0604020202020204" pitchFamily="34" charset="0"/>
              </a:rPr>
              <a:t> and </a:t>
            </a:r>
            <a:r>
              <a:rPr lang="fr-FR" sz="1600" b="0" i="0" dirty="0" err="1">
                <a:solidFill>
                  <a:srgbClr val="444444"/>
                </a:solidFill>
                <a:effectLst/>
                <a:latin typeface="Arial" panose="020B0604020202020204" pitchFamily="34" charset="0"/>
                <a:cs typeface="Arial" panose="020B0604020202020204" pitchFamily="34" charset="0"/>
              </a:rPr>
              <a:t>their</a:t>
            </a:r>
            <a:r>
              <a:rPr lang="fr-FR" sz="1600" b="0" i="0" dirty="0">
                <a:solidFill>
                  <a:srgbClr val="444444"/>
                </a:solidFill>
                <a:effectLst/>
                <a:latin typeface="Arial" panose="020B0604020202020204" pitchFamily="34" charset="0"/>
                <a:cs typeface="Arial" panose="020B0604020202020204" pitchFamily="34" charset="0"/>
              </a:rPr>
              <a:t> </a:t>
            </a:r>
            <a:r>
              <a:rPr lang="fr-FR" sz="1600" b="0" i="0" dirty="0" err="1">
                <a:solidFill>
                  <a:srgbClr val="444444"/>
                </a:solidFill>
                <a:effectLst/>
                <a:latin typeface="Arial" panose="020B0604020202020204" pitchFamily="34" charset="0"/>
                <a:cs typeface="Arial" panose="020B0604020202020204" pitchFamily="34" charset="0"/>
              </a:rPr>
              <a:t>track</a:t>
            </a:r>
            <a:r>
              <a:rPr lang="fr-FR" sz="1600" b="0" i="0" dirty="0">
                <a:solidFill>
                  <a:srgbClr val="444444"/>
                </a:solidFill>
                <a:effectLst/>
                <a:latin typeface="Arial" panose="020B0604020202020204" pitchFamily="34" charset="0"/>
                <a:cs typeface="Arial" panose="020B0604020202020204" pitchFamily="34" charset="0"/>
              </a:rPr>
              <a:t> records </a:t>
            </a:r>
            <a:r>
              <a:rPr lang="fr-FR" sz="1600" b="0" i="0" dirty="0" err="1">
                <a:solidFill>
                  <a:srgbClr val="444444"/>
                </a:solidFill>
                <a:effectLst/>
                <a:latin typeface="Arial" panose="020B0604020202020204" pitchFamily="34" charset="0"/>
                <a:cs typeface="Arial" panose="020B0604020202020204" pitchFamily="34" charset="0"/>
              </a:rPr>
              <a:t>with</a:t>
            </a:r>
            <a:r>
              <a:rPr lang="fr-FR" sz="1600" b="0" i="0" dirty="0">
                <a:solidFill>
                  <a:srgbClr val="444444"/>
                </a:solidFill>
                <a:effectLst/>
                <a:latin typeface="Arial" panose="020B0604020202020204" pitchFamily="34" charset="0"/>
                <a:cs typeface="Arial" panose="020B0604020202020204" pitchFamily="34" charset="0"/>
              </a:rPr>
              <a:t> </a:t>
            </a:r>
            <a:r>
              <a:rPr lang="fr-FR" sz="1600" b="0" i="0" dirty="0" err="1">
                <a:solidFill>
                  <a:srgbClr val="444444"/>
                </a:solidFill>
                <a:effectLst/>
                <a:latin typeface="Arial" panose="020B0604020202020204" pitchFamily="34" charset="0"/>
                <a:cs typeface="Arial" panose="020B0604020202020204" pitchFamily="34" charset="0"/>
              </a:rPr>
              <a:t>human</a:t>
            </a:r>
            <a:r>
              <a:rPr lang="fr-FR" sz="1600" b="0" i="0" dirty="0">
                <a:solidFill>
                  <a:srgbClr val="444444"/>
                </a:solidFill>
                <a:effectLst/>
                <a:latin typeface="Arial" panose="020B0604020202020204" pitchFamily="34" charset="0"/>
                <a:cs typeface="Arial" panose="020B0604020202020204" pitchFamily="34" charset="0"/>
              </a:rPr>
              <a:t> </a:t>
            </a:r>
            <a:r>
              <a:rPr lang="fr-FR" sz="1600" b="0" i="0" dirty="0" err="1">
                <a:solidFill>
                  <a:srgbClr val="444444"/>
                </a:solidFill>
                <a:effectLst/>
                <a:latin typeface="Arial" panose="020B0604020202020204" pitchFamily="34" charset="0"/>
                <a:cs typeface="Arial" panose="020B0604020202020204" pitchFamily="34" charset="0"/>
              </a:rPr>
              <a:t>rights</a:t>
            </a:r>
            <a:r>
              <a:rPr lang="fr-FR" sz="1600" b="0" i="0" dirty="0">
                <a:solidFill>
                  <a:srgbClr val="444444"/>
                </a:solidFill>
                <a:effectLst/>
                <a:latin typeface="Arial" panose="020B0604020202020204" pitchFamily="34" charset="0"/>
                <a:cs typeface="Arial" panose="020B0604020202020204" pitchFamily="34" charset="0"/>
              </a:rPr>
              <a:t>.</a:t>
            </a:r>
            <a:endParaRPr lang="fr-FR" sz="1600" i="1" dirty="0">
              <a:solidFill>
                <a:sysClr val="windowText" lastClr="000000"/>
              </a:solidFill>
              <a:latin typeface="Arial" panose="020B0604020202020204" pitchFamily="34" charset="0"/>
              <a:cs typeface="Arial" panose="020B0604020202020204" pitchFamily="34" charset="0"/>
            </a:endParaRPr>
          </a:p>
        </p:txBody>
      </p:sp>
      <p:sp>
        <p:nvSpPr>
          <p:cNvPr id="12" name="Flèche vers la droite 11">
            <a:extLst>
              <a:ext uri="{FF2B5EF4-FFF2-40B4-BE49-F238E27FC236}">
                <a16:creationId xmlns:a16="http://schemas.microsoft.com/office/drawing/2014/main" xmlns="" id="{95C07E7B-F282-300F-2B7A-3C72BBBB7A32}"/>
              </a:ext>
            </a:extLst>
          </p:cNvPr>
          <p:cNvSpPr/>
          <p:nvPr/>
        </p:nvSpPr>
        <p:spPr>
          <a:xfrm>
            <a:off x="6981392" y="3905817"/>
            <a:ext cx="1028700" cy="985838"/>
          </a:xfrm>
          <a:prstGeom prst="rightArrow">
            <a:avLst/>
          </a:prstGeom>
          <a:solidFill>
            <a:schemeClr val="accent2">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4172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572493" y="309834"/>
            <a:ext cx="10995660" cy="1188875"/>
          </a:xfrm>
        </p:spPr>
        <p:txBody>
          <a:bodyPr anchor="b">
            <a:normAutofit fontScale="90000"/>
          </a:bodyPr>
          <a:lstStyle/>
          <a:p>
            <a:pPr algn="ctr"/>
            <a:r>
              <a:rPr lang="fr-FR" sz="4600" b="1" dirty="0"/>
              <a:t>Synergies </a:t>
            </a:r>
            <a:r>
              <a:rPr lang="fr-FR" sz="4600" b="1" dirty="0" err="1"/>
              <a:t>between</a:t>
            </a:r>
            <a:r>
              <a:rPr lang="fr-FR" sz="4600" b="1" dirty="0"/>
              <a:t> </a:t>
            </a:r>
            <a:r>
              <a:rPr lang="fr-FR" sz="4600" b="1" dirty="0" err="1"/>
              <a:t>Gender</a:t>
            </a:r>
            <a:r>
              <a:rPr lang="fr-FR" sz="4600" b="1" dirty="0"/>
              <a:t> </a:t>
            </a:r>
            <a:r>
              <a:rPr lang="fr-FR" sz="4600" b="1" dirty="0" err="1"/>
              <a:t>Equality</a:t>
            </a:r>
            <a:r>
              <a:rPr lang="fr-FR" sz="4600" b="1" dirty="0"/>
              <a:t> and Human </a:t>
            </a:r>
            <a:r>
              <a:rPr lang="fr-FR" sz="4600" b="1" dirty="0" err="1"/>
              <a:t>Rights</a:t>
            </a:r>
            <a:r>
              <a:rPr lang="fr-FR" sz="4600" b="1" dirty="0"/>
              <a:t> </a:t>
            </a:r>
          </a:p>
        </p:txBody>
      </p:sp>
      <p:sp>
        <p:nvSpPr>
          <p:cNvPr id="24"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
        <p:nvSpPr>
          <p:cNvPr id="18" name="Rectangle : coins arrondis 17">
            <a:extLst>
              <a:ext uri="{FF2B5EF4-FFF2-40B4-BE49-F238E27FC236}">
                <a16:creationId xmlns:a16="http://schemas.microsoft.com/office/drawing/2014/main" xmlns="" id="{DD666A2F-6F33-562E-BED3-A7389498FF64}"/>
              </a:ext>
            </a:extLst>
          </p:cNvPr>
          <p:cNvSpPr/>
          <p:nvPr/>
        </p:nvSpPr>
        <p:spPr>
          <a:xfrm>
            <a:off x="6299197" y="2658533"/>
            <a:ext cx="2404534" cy="2370667"/>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xmlns="" id="{16F03C3E-BC94-B19B-AB9B-98653AE3981F}"/>
              </a:ext>
            </a:extLst>
          </p:cNvPr>
          <p:cNvSpPr txBox="1"/>
          <p:nvPr/>
        </p:nvSpPr>
        <p:spPr>
          <a:xfrm>
            <a:off x="6299198" y="3241604"/>
            <a:ext cx="2404534" cy="1077218"/>
          </a:xfrm>
          <a:prstGeom prst="rect">
            <a:avLst/>
          </a:prstGeom>
          <a:noFill/>
        </p:spPr>
        <p:txBody>
          <a:bodyPr wrap="square" rtlCol="0">
            <a:spAutoFit/>
          </a:bodyPr>
          <a:lstStyle/>
          <a:p>
            <a:pPr algn="ctr"/>
            <a:r>
              <a:rPr lang="fr-FR" sz="3200" b="1" dirty="0"/>
              <a:t>   GENDER </a:t>
            </a:r>
          </a:p>
          <a:p>
            <a:pPr algn="ctr"/>
            <a:r>
              <a:rPr lang="fr-FR" sz="3200" b="1" dirty="0"/>
              <a:t>IN EQUALITY</a:t>
            </a:r>
          </a:p>
        </p:txBody>
      </p:sp>
      <p:pic>
        <p:nvPicPr>
          <p:cNvPr id="21" name="Graphique 20" descr="Flèche : pivoter à droite avec un remplissage uni">
            <a:extLst>
              <a:ext uri="{FF2B5EF4-FFF2-40B4-BE49-F238E27FC236}">
                <a16:creationId xmlns:a16="http://schemas.microsoft.com/office/drawing/2014/main" xmlns="" id="{F78B3A75-1BAE-A6FE-1007-838B6E832BF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497729" y="2188814"/>
            <a:ext cx="1784872" cy="1303866"/>
          </a:xfrm>
          <a:prstGeom prst="rect">
            <a:avLst/>
          </a:prstGeom>
        </p:spPr>
      </p:pic>
      <p:sp>
        <p:nvSpPr>
          <p:cNvPr id="22" name="ZoneTexte 21">
            <a:extLst>
              <a:ext uri="{FF2B5EF4-FFF2-40B4-BE49-F238E27FC236}">
                <a16:creationId xmlns:a16="http://schemas.microsoft.com/office/drawing/2014/main" xmlns="" id="{34DA77C1-8153-AACF-43AA-FA4319513FD4}"/>
              </a:ext>
            </a:extLst>
          </p:cNvPr>
          <p:cNvSpPr txBox="1"/>
          <p:nvPr/>
        </p:nvSpPr>
        <p:spPr>
          <a:xfrm>
            <a:off x="3854517" y="2963022"/>
            <a:ext cx="2014445" cy="1938992"/>
          </a:xfrm>
          <a:prstGeom prst="rect">
            <a:avLst/>
          </a:prstGeom>
          <a:noFill/>
        </p:spPr>
        <p:txBody>
          <a:bodyPr wrap="square" rtlCol="0">
            <a:spAutoFit/>
          </a:bodyPr>
          <a:lstStyle/>
          <a:p>
            <a:pPr algn="ctr"/>
            <a:r>
              <a:rPr lang="fr-FR" sz="2400" b="1" dirty="0" err="1"/>
              <a:t>Unequal</a:t>
            </a:r>
            <a:r>
              <a:rPr lang="fr-FR" sz="2400" b="1" dirty="0"/>
              <a:t> </a:t>
            </a:r>
            <a:r>
              <a:rPr lang="fr-FR" sz="2400" b="1" dirty="0" err="1"/>
              <a:t>opportunities</a:t>
            </a:r>
            <a:r>
              <a:rPr lang="fr-FR" sz="2400" b="1" dirty="0"/>
              <a:t> for the </a:t>
            </a:r>
            <a:r>
              <a:rPr lang="fr-FR" sz="2400" b="1" dirty="0" err="1"/>
              <a:t>enjoyment</a:t>
            </a:r>
            <a:r>
              <a:rPr lang="fr-FR" sz="2400" b="1" dirty="0"/>
              <a:t> of </a:t>
            </a:r>
            <a:r>
              <a:rPr lang="fr-FR" sz="2400" b="1" dirty="0" err="1"/>
              <a:t>human</a:t>
            </a:r>
            <a:r>
              <a:rPr lang="fr-FR" sz="2400" b="1" dirty="0"/>
              <a:t> </a:t>
            </a:r>
            <a:r>
              <a:rPr lang="fr-FR" sz="2400" b="1" dirty="0" err="1"/>
              <a:t>rights</a:t>
            </a:r>
            <a:endParaRPr lang="fr-FR" sz="2400" b="1" dirty="0"/>
          </a:p>
        </p:txBody>
      </p:sp>
      <p:pic>
        <p:nvPicPr>
          <p:cNvPr id="25" name="Graphique 24" descr="Flèche : pivoter à droite avec un remplissage uni">
            <a:extLst>
              <a:ext uri="{FF2B5EF4-FFF2-40B4-BE49-F238E27FC236}">
                <a16:creationId xmlns:a16="http://schemas.microsoft.com/office/drawing/2014/main" xmlns="" id="{A1030D8F-04CD-9B34-97E4-9B9F7153D94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8621137">
            <a:off x="4935564" y="4483482"/>
            <a:ext cx="1812260" cy="1812260"/>
          </a:xfrm>
          <a:prstGeom prst="rect">
            <a:avLst/>
          </a:prstGeom>
        </p:spPr>
      </p:pic>
      <p:sp>
        <p:nvSpPr>
          <p:cNvPr id="27" name="Rectangle : coins arrondis 26">
            <a:extLst>
              <a:ext uri="{FF2B5EF4-FFF2-40B4-BE49-F238E27FC236}">
                <a16:creationId xmlns:a16="http://schemas.microsoft.com/office/drawing/2014/main" xmlns="" id="{64FA14D1-FBBA-BECC-6470-1CE16A3E0CDD}"/>
              </a:ext>
            </a:extLst>
          </p:cNvPr>
          <p:cNvSpPr/>
          <p:nvPr/>
        </p:nvSpPr>
        <p:spPr>
          <a:xfrm>
            <a:off x="6838003" y="2684007"/>
            <a:ext cx="1865727" cy="2345193"/>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xmlns="" id="{C613736D-783D-B850-CF07-5B873A7BB7C4}"/>
              </a:ext>
            </a:extLst>
          </p:cNvPr>
          <p:cNvSpPr txBox="1"/>
          <p:nvPr/>
        </p:nvSpPr>
        <p:spPr>
          <a:xfrm>
            <a:off x="8945314" y="3492680"/>
            <a:ext cx="2836283" cy="1938992"/>
          </a:xfrm>
          <a:prstGeom prst="rect">
            <a:avLst/>
          </a:prstGeom>
          <a:noFill/>
        </p:spPr>
        <p:txBody>
          <a:bodyPr wrap="square" rtlCol="0">
            <a:spAutoFit/>
          </a:bodyPr>
          <a:lstStyle/>
          <a:p>
            <a:r>
              <a:rPr lang="fr-FR" sz="2400" b="1" dirty="0" err="1"/>
              <a:t>Precondition</a:t>
            </a:r>
            <a:r>
              <a:rPr lang="fr-FR" sz="2400" b="1" dirty="0"/>
              <a:t> for the full </a:t>
            </a:r>
            <a:r>
              <a:rPr lang="fr-FR" sz="2400" b="1" dirty="0" err="1"/>
              <a:t>realization</a:t>
            </a:r>
            <a:r>
              <a:rPr lang="fr-FR" sz="2400" b="1" dirty="0"/>
              <a:t> of </a:t>
            </a:r>
            <a:r>
              <a:rPr lang="fr-FR" sz="2400" b="1" dirty="0" err="1"/>
              <a:t>women’s</a:t>
            </a:r>
            <a:r>
              <a:rPr lang="fr-FR" sz="2400" b="1" dirty="0"/>
              <a:t> </a:t>
            </a:r>
            <a:r>
              <a:rPr lang="fr-FR" sz="2400" b="1" dirty="0" err="1"/>
              <a:t>rights</a:t>
            </a:r>
            <a:r>
              <a:rPr lang="fr-FR" sz="2400" b="1" dirty="0"/>
              <a:t> and </a:t>
            </a:r>
            <a:r>
              <a:rPr lang="fr-FR" sz="2400" b="1" dirty="0" err="1"/>
              <a:t>thus</a:t>
            </a:r>
            <a:r>
              <a:rPr lang="fr-FR" sz="2400" b="1" dirty="0"/>
              <a:t> the </a:t>
            </a:r>
            <a:r>
              <a:rPr lang="fr-FR" sz="2400" b="1" dirty="0" err="1"/>
              <a:t>fulfillment</a:t>
            </a:r>
            <a:r>
              <a:rPr lang="fr-FR" sz="2400" b="1" dirty="0"/>
              <a:t> of all </a:t>
            </a:r>
            <a:r>
              <a:rPr lang="fr-FR" sz="2400" b="1" dirty="0" err="1"/>
              <a:t>human</a:t>
            </a:r>
            <a:r>
              <a:rPr lang="fr-FR" sz="2400" b="1" dirty="0"/>
              <a:t> </a:t>
            </a:r>
            <a:r>
              <a:rPr lang="fr-FR" sz="2400" b="1" dirty="0" err="1"/>
              <a:t>rights</a:t>
            </a:r>
            <a:endParaRPr lang="fr-FR" sz="2400" b="1" dirty="0"/>
          </a:p>
        </p:txBody>
      </p:sp>
      <p:pic>
        <p:nvPicPr>
          <p:cNvPr id="31" name="Image 30" descr="Une image contenant texte, Visage humain, affiche, personne&#10;&#10;Description générée automatiquement">
            <a:extLst>
              <a:ext uri="{FF2B5EF4-FFF2-40B4-BE49-F238E27FC236}">
                <a16:creationId xmlns:a16="http://schemas.microsoft.com/office/drawing/2014/main" xmlns="" id="{A0A3E7D3-B244-83AD-011A-A26D7933EBB7}"/>
              </a:ext>
            </a:extLst>
          </p:cNvPr>
          <p:cNvPicPr>
            <a:picLocks noChangeAspect="1"/>
          </p:cNvPicPr>
          <p:nvPr/>
        </p:nvPicPr>
        <p:blipFill>
          <a:blip r:embed="rId6"/>
          <a:stretch>
            <a:fillRect/>
          </a:stretch>
        </p:blipFill>
        <p:spPr>
          <a:xfrm>
            <a:off x="51054" y="1882667"/>
            <a:ext cx="3731500" cy="4975333"/>
          </a:xfrm>
          <a:prstGeom prst="rect">
            <a:avLst/>
          </a:prstGeom>
        </p:spPr>
      </p:pic>
    </p:spTree>
    <p:extLst>
      <p:ext uri="{BB962C8B-B14F-4D97-AF65-F5344CB8AC3E}">
        <p14:creationId xmlns:p14="http://schemas.microsoft.com/office/powerpoint/2010/main" val="220775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890338" y="193739"/>
            <a:ext cx="3734014" cy="4012501"/>
          </a:xfrm>
        </p:spPr>
        <p:txBody>
          <a:bodyPr vert="horz" lIns="91440" tIns="45720" rIns="91440" bIns="45720" rtlCol="0" anchor="b">
            <a:noAutofit/>
          </a:bodyPr>
          <a:lstStyle/>
          <a:p>
            <a:r>
              <a:rPr lang="fr-FR" sz="4000" b="1" dirty="0"/>
              <a:t>4. Legal </a:t>
            </a:r>
            <a:r>
              <a:rPr lang="fr-FR" sz="4000" b="1" dirty="0" err="1"/>
              <a:t>Frameworks</a:t>
            </a:r>
            <a:r>
              <a:rPr lang="fr-FR" sz="4000" b="1" dirty="0"/>
              <a:t> </a:t>
            </a:r>
            <a:r>
              <a:rPr lang="fr-FR" sz="4000" b="1" dirty="0" err="1"/>
              <a:t>protecting</a:t>
            </a:r>
            <a:r>
              <a:rPr lang="fr-FR" sz="4000" b="1" dirty="0"/>
              <a:t> </a:t>
            </a:r>
            <a:r>
              <a:rPr lang="fr-FR" sz="4000" b="1" dirty="0" err="1"/>
              <a:t>against</a:t>
            </a:r>
            <a:r>
              <a:rPr lang="fr-FR" sz="4000" b="1" dirty="0"/>
              <a:t> GBV and </a:t>
            </a:r>
            <a:r>
              <a:rPr lang="fr-FR" sz="4000" b="1" dirty="0" err="1"/>
              <a:t>ensuring</a:t>
            </a:r>
            <a:r>
              <a:rPr lang="fr-FR" sz="4000" b="1" dirty="0"/>
              <a:t> Human </a:t>
            </a:r>
            <a:r>
              <a:rPr lang="fr-FR" sz="4000" b="1" dirty="0" err="1"/>
              <a:t>Rights</a:t>
            </a:r>
            <a:endParaRPr lang="en-US" sz="4000" b="1" dirty="0"/>
          </a:p>
        </p:txBody>
      </p:sp>
      <p:sp>
        <p:nvSpPr>
          <p:cNvPr id="29"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descr="Une image contenant journal, habits, personne, texte&#10;&#10;Description générée automatiquement">
            <a:extLst>
              <a:ext uri="{FF2B5EF4-FFF2-40B4-BE49-F238E27FC236}">
                <a16:creationId xmlns:a16="http://schemas.microsoft.com/office/drawing/2014/main" xmlns="" id="{9763D113-9A4F-5282-178E-B826900DA737}"/>
              </a:ext>
            </a:extLst>
          </p:cNvPr>
          <p:cNvPicPr>
            <a:picLocks noGrp="1" noChangeAspect="1"/>
          </p:cNvPicPr>
          <p:nvPr>
            <p:ph idx="1"/>
          </p:nvPr>
        </p:nvPicPr>
        <p:blipFill rotWithShape="1">
          <a:blip r:embed="rId3"/>
          <a:srcRect l="15528" r="573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4"/>
          <a:stretch>
            <a:fillRect/>
          </a:stretch>
        </p:blipFill>
        <p:spPr>
          <a:xfrm>
            <a:off x="10584873" y="6038850"/>
            <a:ext cx="1219200" cy="546100"/>
          </a:xfrm>
          <a:prstGeom prst="rect">
            <a:avLst/>
          </a:prstGeom>
        </p:spPr>
      </p:pic>
    </p:spTree>
    <p:extLst>
      <p:ext uri="{BB962C8B-B14F-4D97-AF65-F5344CB8AC3E}">
        <p14:creationId xmlns:p14="http://schemas.microsoft.com/office/powerpoint/2010/main" val="1311583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572493" y="238539"/>
            <a:ext cx="11018520" cy="1434415"/>
          </a:xfrm>
        </p:spPr>
        <p:txBody>
          <a:bodyPr anchor="b">
            <a:normAutofit/>
          </a:bodyPr>
          <a:lstStyle/>
          <a:p>
            <a:r>
              <a:rPr lang="fr-FR" sz="4600" b="1" dirty="0"/>
              <a:t>It all </a:t>
            </a:r>
            <a:r>
              <a:rPr lang="fr-FR" sz="4600" b="1" dirty="0" err="1"/>
              <a:t>started</a:t>
            </a:r>
            <a:r>
              <a:rPr lang="fr-FR" sz="4600" b="1" dirty="0"/>
              <a:t> </a:t>
            </a:r>
            <a:r>
              <a:rPr lang="fr-FR" sz="4600" b="1" dirty="0" err="1"/>
              <a:t>with</a:t>
            </a:r>
            <a:r>
              <a:rPr lang="fr-FR" sz="4600" b="1" dirty="0"/>
              <a:t> the Universal </a:t>
            </a:r>
            <a:r>
              <a:rPr lang="fr-FR" sz="4600" b="1" dirty="0" err="1"/>
              <a:t>Declaration</a:t>
            </a:r>
            <a:r>
              <a:rPr lang="fr-FR" sz="4600" b="1" dirty="0"/>
              <a:t> of Human </a:t>
            </a:r>
            <a:r>
              <a:rPr lang="fr-FR" sz="4600" b="1" dirty="0" err="1"/>
              <a:t>rights</a:t>
            </a:r>
            <a:r>
              <a:rPr lang="fr-FR" sz="4600" b="1" dirty="0"/>
              <a:t> (UDHR) </a:t>
            </a:r>
          </a:p>
        </p:txBody>
      </p:sp>
      <p:sp>
        <p:nvSpPr>
          <p:cNvPr id="24"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xmlns="" id="{BC0CD59F-0CD4-9B77-8A36-01B37EC3C58D}"/>
              </a:ext>
            </a:extLst>
          </p:cNvPr>
          <p:cNvSpPr>
            <a:spLocks noGrp="1"/>
          </p:cNvSpPr>
          <p:nvPr>
            <p:ph idx="1"/>
          </p:nvPr>
        </p:nvSpPr>
        <p:spPr>
          <a:xfrm>
            <a:off x="572493" y="2071316"/>
            <a:ext cx="5385395" cy="4119172"/>
          </a:xfrm>
        </p:spPr>
        <p:txBody>
          <a:bodyPr anchor="t">
            <a:normAutofit/>
          </a:bodyPr>
          <a:lstStyle/>
          <a:p>
            <a:pPr marL="342900" lvl="0" indent="-342900">
              <a:buFont typeface="Arial" panose="020B0604020202020204" pitchFamily="34" charset="0"/>
              <a:buChar char="•"/>
              <a:tabLst>
                <a:tab pos="457200" algn="l"/>
              </a:tabLst>
            </a:pPr>
            <a:r>
              <a:rPr lang="en-US" sz="1700" dirty="0">
                <a:effectLst/>
                <a:latin typeface="Calibri" panose="020F0502020204030204" pitchFamily="34" charset="0"/>
                <a:ea typeface="Calibri" panose="020F0502020204030204" pitchFamily="34" charset="0"/>
                <a:cs typeface="Times New Roman" panose="02020603050405020304" pitchFamily="18" charset="0"/>
              </a:rPr>
              <a:t>The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Universal Declaration of Human Rights (UDHR) was</a:t>
            </a:r>
            <a:r>
              <a:rPr lang="en-US" sz="1700" dirty="0">
                <a:effectLst/>
                <a:latin typeface="Calibri" panose="020F0502020204030204" pitchFamily="34" charset="0"/>
                <a:ea typeface="Calibri" panose="020F0502020204030204" pitchFamily="34" charset="0"/>
                <a:cs typeface="Times New Roman" panose="02020603050405020304" pitchFamily="18" charset="0"/>
              </a:rPr>
              <a:t> adopted by the UN General Assembly in 1948</a:t>
            </a:r>
          </a:p>
          <a:p>
            <a:pPr marL="342900" lvl="0" indent="-342900">
              <a:buFont typeface="Arial" panose="020B0604020202020204" pitchFamily="34" charset="0"/>
              <a:buChar char="•"/>
              <a:tabLst>
                <a:tab pos="457200" algn="l"/>
              </a:tabLst>
            </a:pPr>
            <a:r>
              <a:rPr lang="en-US" sz="1700" dirty="0">
                <a:effectLst/>
                <a:latin typeface="Calibri" panose="020F0502020204030204" pitchFamily="34" charset="0"/>
                <a:ea typeface="Calibri" panose="020F0502020204030204" pitchFamily="34" charset="0"/>
                <a:cs typeface="Times New Roman" panose="02020603050405020304" pitchFamily="18" charset="0"/>
              </a:rPr>
              <a:t>It was the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first legal document </a:t>
            </a:r>
            <a:r>
              <a:rPr lang="en-US" sz="1700" dirty="0">
                <a:effectLst/>
                <a:latin typeface="Calibri" panose="020F0502020204030204" pitchFamily="34" charset="0"/>
                <a:ea typeface="Calibri" panose="020F0502020204030204" pitchFamily="34" charset="0"/>
                <a:cs typeface="Times New Roman" panose="02020603050405020304" pitchFamily="18" charset="0"/>
              </a:rPr>
              <a:t>to set out the fundamental human rights to be universally protected. </a:t>
            </a:r>
          </a:p>
          <a:p>
            <a:pPr marL="342900" lvl="0" indent="-342900">
              <a:buFont typeface="Arial" panose="020B0604020202020204" pitchFamily="34" charset="0"/>
              <a:buChar char="•"/>
              <a:tabLst>
                <a:tab pos="457200" algn="l"/>
              </a:tabLst>
            </a:pPr>
            <a:r>
              <a:rPr lang="en-US" sz="1700" dirty="0">
                <a:effectLst/>
                <a:latin typeface="Calibri" panose="020F0502020204030204" pitchFamily="34" charset="0"/>
                <a:ea typeface="Calibri" panose="020F0502020204030204" pitchFamily="34" charset="0"/>
                <a:cs typeface="Times New Roman" panose="02020603050405020304" pitchFamily="18" charset="0"/>
              </a:rPr>
              <a:t>The UDHR, turned 75 years old on 10 December 2023, continues to be the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foundation of all international human rights law</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Arial" panose="020B0604020202020204" pitchFamily="34" charset="0"/>
              <a:buChar char="•"/>
              <a:tabLst>
                <a:tab pos="457200" algn="l"/>
              </a:tabLst>
            </a:pPr>
            <a:r>
              <a:rPr lang="en-US" sz="1700" dirty="0">
                <a:effectLst/>
                <a:latin typeface="Calibri" panose="020F0502020204030204" pitchFamily="34" charset="0"/>
                <a:ea typeface="Calibri" panose="020F0502020204030204" pitchFamily="34" charset="0"/>
                <a:cs typeface="Times New Roman" panose="02020603050405020304" pitchFamily="18" charset="0"/>
              </a:rPr>
              <a:t>Its </a:t>
            </a:r>
            <a:r>
              <a:rPr lang="en-US" sz="1700" b="1" u="sng"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30 articles</a:t>
            </a:r>
            <a:r>
              <a:rPr lang="en-US" sz="1700" dirty="0">
                <a:effectLst/>
                <a:latin typeface="Calibri" panose="020F0502020204030204" pitchFamily="34" charset="0"/>
                <a:ea typeface="Calibri" panose="020F0502020204030204" pitchFamily="34" charset="0"/>
                <a:cs typeface="Times New Roman" panose="02020603050405020304" pitchFamily="18" charset="0"/>
              </a:rPr>
              <a:t> provide the principles and building blocks of current and future human rights conventions, treaties and other legal instruments.</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sz="1700" dirty="0">
                <a:effectLst/>
                <a:latin typeface="Calibri" panose="020F0502020204030204" pitchFamily="34" charset="0"/>
                <a:ea typeface="Calibri" panose="020F0502020204030204" pitchFamily="34" charset="0"/>
                <a:cs typeface="Times New Roman" panose="02020603050405020304" pitchFamily="18" charset="0"/>
              </a:rPr>
              <a:t>The UDHR, together with the 2 covenants - the International Covenant for Civil and Political Rights, and the International Covenant for Economic, Social and Cultural Rights -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make up the </a:t>
            </a:r>
            <a:r>
              <a:rPr lang="en-US" sz="1700" b="1" u="sng"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International Bill of Rights</a:t>
            </a:r>
            <a:r>
              <a:rPr lang="en-US" sz="1700" b="1" dirty="0">
                <a:effectLst/>
                <a:latin typeface="Calibri" panose="020F0502020204030204" pitchFamily="34" charset="0"/>
                <a:ea typeface="Calibri" panose="020F0502020204030204" pitchFamily="34" charset="0"/>
                <a:cs typeface="Times New Roman" panose="02020603050405020304" pitchFamily="18" charset="0"/>
              </a:rPr>
              <a:t>.</a:t>
            </a:r>
            <a:endParaRPr lang="fr-FR" sz="1700" dirty="0"/>
          </a:p>
        </p:txBody>
      </p:sp>
      <p:pic>
        <p:nvPicPr>
          <p:cNvPr id="6" name="Image 5" descr="Une image contenant texte, collage, graphisme, capture d’écran&#10;&#10;Description générée automatiquement">
            <a:extLst>
              <a:ext uri="{FF2B5EF4-FFF2-40B4-BE49-F238E27FC236}">
                <a16:creationId xmlns:a16="http://schemas.microsoft.com/office/drawing/2014/main" xmlns="" id="{B6D91EFA-71B7-107C-23D0-CF86CE904ED4}"/>
              </a:ext>
            </a:extLst>
          </p:cNvPr>
          <p:cNvPicPr>
            <a:picLocks noChangeAspect="1"/>
          </p:cNvPicPr>
          <p:nvPr/>
        </p:nvPicPr>
        <p:blipFill rotWithShape="1">
          <a:blip r:embed="rId5"/>
          <a:srcRect l="2702" r="1090" b="-3"/>
          <a:stretch/>
        </p:blipFill>
        <p:spPr>
          <a:xfrm>
            <a:off x="6269064" y="1887883"/>
            <a:ext cx="4315809" cy="4486038"/>
          </a:xfrm>
          <a:prstGeom prst="rect">
            <a:avLst/>
          </a:prstGeom>
        </p:spPr>
      </p:pic>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6"/>
          <a:stretch>
            <a:fillRect/>
          </a:stretch>
        </p:blipFill>
        <p:spPr>
          <a:xfrm>
            <a:off x="10584873" y="6038850"/>
            <a:ext cx="1219200" cy="546100"/>
          </a:xfrm>
          <a:prstGeom prst="rect">
            <a:avLst/>
          </a:prstGeom>
        </p:spPr>
      </p:pic>
    </p:spTree>
    <p:extLst>
      <p:ext uri="{BB962C8B-B14F-4D97-AF65-F5344CB8AC3E}">
        <p14:creationId xmlns:p14="http://schemas.microsoft.com/office/powerpoint/2010/main" val="2891497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549633" y="464014"/>
            <a:ext cx="11018520" cy="1047488"/>
          </a:xfrm>
        </p:spPr>
        <p:txBody>
          <a:bodyPr anchor="b">
            <a:normAutofit fontScale="90000"/>
          </a:bodyPr>
          <a:lstStyle/>
          <a:p>
            <a:pPr algn="ctr">
              <a:lnSpc>
                <a:spcPct val="250000"/>
              </a:lnSpc>
            </a:pPr>
            <a:r>
              <a:rPr lang="fr-FR" sz="4600" b="1" dirty="0" err="1"/>
              <a:t>Where</a:t>
            </a:r>
            <a:r>
              <a:rPr lang="fr-FR" sz="4600" b="1" dirty="0"/>
              <a:t> are Human </a:t>
            </a:r>
            <a:r>
              <a:rPr lang="fr-FR" sz="4600" b="1" dirty="0" err="1"/>
              <a:t>Rights</a:t>
            </a:r>
            <a:r>
              <a:rPr lang="fr-FR" sz="4600" b="1" dirty="0"/>
              <a:t> </a:t>
            </a:r>
            <a:r>
              <a:rPr lang="fr-FR" sz="4600" b="1" dirty="0" err="1"/>
              <a:t>written</a:t>
            </a:r>
            <a:r>
              <a:rPr lang="fr-FR" sz="4600" b="1" dirty="0"/>
              <a:t> down?</a:t>
            </a:r>
          </a:p>
        </p:txBody>
      </p:sp>
      <p:sp>
        <p:nvSpPr>
          <p:cNvPr id="24"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
        <p:nvSpPr>
          <p:cNvPr id="5" name="Carré corné 4">
            <a:extLst>
              <a:ext uri="{FF2B5EF4-FFF2-40B4-BE49-F238E27FC236}">
                <a16:creationId xmlns:a16="http://schemas.microsoft.com/office/drawing/2014/main" xmlns="" id="{F00B4ABB-9B29-56B8-5119-DF9812048B49}"/>
              </a:ext>
            </a:extLst>
          </p:cNvPr>
          <p:cNvSpPr/>
          <p:nvPr/>
        </p:nvSpPr>
        <p:spPr>
          <a:xfrm>
            <a:off x="1809408" y="2181950"/>
            <a:ext cx="1782907" cy="112492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rPr>
              <a:t>International Laws </a:t>
            </a:r>
          </a:p>
        </p:txBody>
      </p:sp>
      <p:sp>
        <p:nvSpPr>
          <p:cNvPr id="7" name="Carré corné 6">
            <a:extLst>
              <a:ext uri="{FF2B5EF4-FFF2-40B4-BE49-F238E27FC236}">
                <a16:creationId xmlns:a16="http://schemas.microsoft.com/office/drawing/2014/main" xmlns="" id="{DC400A3A-E383-78D7-F7CC-6258FD99F258}"/>
              </a:ext>
            </a:extLst>
          </p:cNvPr>
          <p:cNvSpPr/>
          <p:nvPr/>
        </p:nvSpPr>
        <p:spPr>
          <a:xfrm>
            <a:off x="703620" y="3434051"/>
            <a:ext cx="1782907" cy="2084433"/>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rPr>
              <a:t>Binding: </a:t>
            </a:r>
          </a:p>
          <a:p>
            <a:pPr algn="ctr"/>
            <a:r>
              <a:rPr lang="en-US" sz="1800" dirty="0">
                <a:solidFill>
                  <a:srgbClr val="000000"/>
                </a:solidFill>
                <a:effectLst/>
                <a:latin typeface="Calibri" panose="020F0502020204030204" pitchFamily="34" charset="0"/>
                <a:ea typeface="Times New Roman" panose="02020603050405020304" pitchFamily="18" charset="0"/>
              </a:rPr>
              <a:t>Treaties Conventions Covenants</a:t>
            </a:r>
          </a:p>
          <a:p>
            <a:pPr algn="ctr"/>
            <a:r>
              <a:rPr lang="en-US" sz="1800" dirty="0">
                <a:solidFill>
                  <a:srgbClr val="000000"/>
                </a:solidFill>
                <a:effectLst/>
                <a:latin typeface="Calibri" panose="020F0502020204030204" pitchFamily="34" charset="0"/>
                <a:ea typeface="Times New Roman" panose="02020603050405020304" pitchFamily="18" charset="0"/>
              </a:rPr>
              <a:t>Protocols</a:t>
            </a:r>
            <a:r>
              <a:rPr lang="fr-FR" sz="2000" dirty="0">
                <a:effectLst/>
              </a:rPr>
              <a:t> </a:t>
            </a:r>
            <a:endParaRPr lang="fr-FR" sz="2000" b="1" dirty="0">
              <a:solidFill>
                <a:sysClr val="windowText" lastClr="000000"/>
              </a:solidFill>
            </a:endParaRPr>
          </a:p>
        </p:txBody>
      </p:sp>
      <p:sp>
        <p:nvSpPr>
          <p:cNvPr id="8" name="Carré corné 7">
            <a:extLst>
              <a:ext uri="{FF2B5EF4-FFF2-40B4-BE49-F238E27FC236}">
                <a16:creationId xmlns:a16="http://schemas.microsoft.com/office/drawing/2014/main" xmlns="" id="{2EC94E8C-20C6-483E-C023-E93D15426949}"/>
              </a:ext>
            </a:extLst>
          </p:cNvPr>
          <p:cNvSpPr/>
          <p:nvPr/>
        </p:nvSpPr>
        <p:spPr>
          <a:xfrm>
            <a:off x="2700862" y="3434051"/>
            <a:ext cx="1782907" cy="2084433"/>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rPr>
              <a:t>Non-Binding: </a:t>
            </a:r>
          </a:p>
          <a:p>
            <a:pPr algn="ctr"/>
            <a:r>
              <a:rPr lang="en-US" dirty="0">
                <a:solidFill>
                  <a:srgbClr val="000000"/>
                </a:solidFill>
                <a:latin typeface="Calibri" panose="020F0502020204030204" pitchFamily="34" charset="0"/>
                <a:ea typeface="Times New Roman" panose="02020603050405020304" pitchFamily="18" charset="0"/>
              </a:rPr>
              <a:t>P</a:t>
            </a:r>
            <a:r>
              <a:rPr lang="en-US" sz="1800" dirty="0">
                <a:solidFill>
                  <a:srgbClr val="000000"/>
                </a:solidFill>
                <a:effectLst/>
                <a:latin typeface="Calibri" panose="020F0502020204030204" pitchFamily="34" charset="0"/>
                <a:ea typeface="Times New Roman" panose="02020603050405020304" pitchFamily="18" charset="0"/>
              </a:rPr>
              <a:t>rinciples </a:t>
            </a:r>
            <a:r>
              <a:rPr lang="en-US" dirty="0">
                <a:solidFill>
                  <a:srgbClr val="000000"/>
                </a:solidFill>
                <a:latin typeface="Calibri" panose="020F0502020204030204" pitchFamily="34" charset="0"/>
                <a:ea typeface="Times New Roman" panose="02020603050405020304" pitchFamily="18" charset="0"/>
              </a:rPr>
              <a:t>S</a:t>
            </a:r>
            <a:r>
              <a:rPr lang="en-US" sz="1800" dirty="0">
                <a:solidFill>
                  <a:srgbClr val="000000"/>
                </a:solidFill>
                <a:effectLst/>
                <a:latin typeface="Calibri" panose="020F0502020204030204" pitchFamily="34" charset="0"/>
                <a:ea typeface="Times New Roman" panose="02020603050405020304" pitchFamily="18" charset="0"/>
              </a:rPr>
              <a:t>tandards </a:t>
            </a:r>
            <a:r>
              <a:rPr lang="en-US" dirty="0">
                <a:solidFill>
                  <a:srgbClr val="000000"/>
                </a:solidFill>
                <a:latin typeface="Calibri" panose="020F0502020204030204" pitchFamily="34" charset="0"/>
                <a:ea typeface="Times New Roman" panose="02020603050405020304" pitchFamily="18" charset="0"/>
              </a:rPr>
              <a:t>D</a:t>
            </a:r>
            <a:r>
              <a:rPr lang="en-US" sz="1800" dirty="0">
                <a:solidFill>
                  <a:srgbClr val="000000"/>
                </a:solidFill>
                <a:effectLst/>
                <a:latin typeface="Calibri" panose="020F0502020204030204" pitchFamily="34" charset="0"/>
                <a:ea typeface="Times New Roman" panose="02020603050405020304" pitchFamily="18" charset="0"/>
              </a:rPr>
              <a:t>eclarations</a:t>
            </a:r>
            <a:endParaRPr lang="fr-FR" sz="2000" b="1" dirty="0">
              <a:solidFill>
                <a:sysClr val="windowText" lastClr="000000"/>
              </a:solidFill>
            </a:endParaRPr>
          </a:p>
        </p:txBody>
      </p:sp>
      <p:sp>
        <p:nvSpPr>
          <p:cNvPr id="9" name="Carré corné 8">
            <a:extLst>
              <a:ext uri="{FF2B5EF4-FFF2-40B4-BE49-F238E27FC236}">
                <a16:creationId xmlns:a16="http://schemas.microsoft.com/office/drawing/2014/main" xmlns="" id="{F0DC880B-F58B-AEB7-1CCB-0E9F94498AC2}"/>
              </a:ext>
            </a:extLst>
          </p:cNvPr>
          <p:cNvSpPr/>
          <p:nvPr/>
        </p:nvSpPr>
        <p:spPr>
          <a:xfrm>
            <a:off x="5401723" y="2140070"/>
            <a:ext cx="1782907" cy="112492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ysClr val="windowText" lastClr="000000"/>
                </a:solidFill>
              </a:rPr>
              <a:t>Regional</a:t>
            </a:r>
            <a:r>
              <a:rPr lang="fr-FR" sz="2000" b="1" dirty="0">
                <a:solidFill>
                  <a:sysClr val="windowText" lastClr="000000"/>
                </a:solidFill>
              </a:rPr>
              <a:t> Legal </a:t>
            </a:r>
            <a:r>
              <a:rPr lang="fr-FR" sz="2000" b="1" dirty="0" err="1">
                <a:solidFill>
                  <a:sysClr val="windowText" lastClr="000000"/>
                </a:solidFill>
              </a:rPr>
              <a:t>frameworks</a:t>
            </a:r>
            <a:endParaRPr lang="fr-FR" sz="2000" b="1" dirty="0">
              <a:solidFill>
                <a:sysClr val="windowText" lastClr="000000"/>
              </a:solidFill>
            </a:endParaRPr>
          </a:p>
        </p:txBody>
      </p:sp>
      <p:sp>
        <p:nvSpPr>
          <p:cNvPr id="10" name="Carré corné 9">
            <a:extLst>
              <a:ext uri="{FF2B5EF4-FFF2-40B4-BE49-F238E27FC236}">
                <a16:creationId xmlns:a16="http://schemas.microsoft.com/office/drawing/2014/main" xmlns="" id="{A24F7BC0-D9F5-B167-9D32-02FAEC0A15A2}"/>
              </a:ext>
            </a:extLst>
          </p:cNvPr>
          <p:cNvSpPr/>
          <p:nvPr/>
        </p:nvSpPr>
        <p:spPr>
          <a:xfrm>
            <a:off x="5401722" y="3485235"/>
            <a:ext cx="1782907" cy="2084433"/>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ysClr val="windowText" lastClr="000000"/>
                </a:solidFill>
              </a:rPr>
              <a:t>African</a:t>
            </a:r>
            <a:r>
              <a:rPr lang="fr-FR" sz="2000" b="1" dirty="0">
                <a:solidFill>
                  <a:sysClr val="windowText" lastClr="000000"/>
                </a:solidFill>
              </a:rPr>
              <a:t> Union </a:t>
            </a:r>
          </a:p>
        </p:txBody>
      </p:sp>
      <p:sp>
        <p:nvSpPr>
          <p:cNvPr id="11" name="Carré corné 10">
            <a:extLst>
              <a:ext uri="{FF2B5EF4-FFF2-40B4-BE49-F238E27FC236}">
                <a16:creationId xmlns:a16="http://schemas.microsoft.com/office/drawing/2014/main" xmlns="" id="{7E183277-3AE1-2790-8E33-871BD8F30706}"/>
              </a:ext>
            </a:extLst>
          </p:cNvPr>
          <p:cNvSpPr/>
          <p:nvPr/>
        </p:nvSpPr>
        <p:spPr>
          <a:xfrm>
            <a:off x="8994038" y="2168511"/>
            <a:ext cx="1782907" cy="1124927"/>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rPr>
              <a:t>National </a:t>
            </a:r>
            <a:r>
              <a:rPr lang="fr-FR" sz="2000" b="1" dirty="0" err="1">
                <a:solidFill>
                  <a:sysClr val="windowText" lastClr="000000"/>
                </a:solidFill>
              </a:rPr>
              <a:t>legal</a:t>
            </a:r>
            <a:endParaRPr lang="fr-FR" sz="2000" b="1" dirty="0">
              <a:solidFill>
                <a:sysClr val="windowText" lastClr="000000"/>
              </a:solidFill>
            </a:endParaRPr>
          </a:p>
          <a:p>
            <a:pPr algn="ctr"/>
            <a:r>
              <a:rPr lang="fr-FR" sz="2000" b="1" dirty="0" err="1">
                <a:solidFill>
                  <a:sysClr val="windowText" lastClr="000000"/>
                </a:solidFill>
              </a:rPr>
              <a:t>frameworks</a:t>
            </a:r>
            <a:endParaRPr lang="fr-FR" sz="2000" b="1" dirty="0">
              <a:solidFill>
                <a:sysClr val="windowText" lastClr="000000"/>
              </a:solidFill>
            </a:endParaRPr>
          </a:p>
        </p:txBody>
      </p:sp>
      <p:sp>
        <p:nvSpPr>
          <p:cNvPr id="12" name="Carré corné 11">
            <a:extLst>
              <a:ext uri="{FF2B5EF4-FFF2-40B4-BE49-F238E27FC236}">
                <a16:creationId xmlns:a16="http://schemas.microsoft.com/office/drawing/2014/main" xmlns="" id="{ED1E53BD-70C8-5C09-E2B9-032DFE3CD590}"/>
              </a:ext>
            </a:extLst>
          </p:cNvPr>
          <p:cNvSpPr/>
          <p:nvPr/>
        </p:nvSpPr>
        <p:spPr>
          <a:xfrm>
            <a:off x="8102584" y="3443169"/>
            <a:ext cx="1782907" cy="2084433"/>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base">
              <a:buSzPts val="1000"/>
              <a:tabLst>
                <a:tab pos="457200" algn="l"/>
              </a:tabLst>
            </a:pPr>
            <a:endParaRPr lang="en-US" sz="1800" dirty="0">
              <a:solidFill>
                <a:srgbClr val="000000"/>
              </a:solidFill>
              <a:effectLst/>
              <a:latin typeface="Calibri" panose="020F0502020204030204" pitchFamily="34" charset="0"/>
              <a:ea typeface="Times New Roman" panose="02020603050405020304" pitchFamily="18" charset="0"/>
            </a:endParaRPr>
          </a:p>
          <a:p>
            <a:pPr lvl="0" algn="ctr" fontAlgn="base">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Constitution, Statutory laws</a:t>
            </a:r>
          </a:p>
          <a:p>
            <a:pPr lvl="0" algn="ctr" fontAlgn="base">
              <a:buSzPts val="1000"/>
              <a:tabLst>
                <a:tab pos="457200" algn="l"/>
              </a:tabLst>
            </a:pPr>
            <a:r>
              <a:rPr lang="en-US" dirty="0">
                <a:solidFill>
                  <a:srgbClr val="000000"/>
                </a:solidFill>
                <a:latin typeface="Calibri" panose="020F0502020204030204" pitchFamily="34" charset="0"/>
                <a:ea typeface="Times New Roman" panose="02020603050405020304" pitchFamily="18" charset="0"/>
              </a:rPr>
              <a:t>L</a:t>
            </a:r>
            <a:r>
              <a:rPr lang="en-US" sz="1800" dirty="0">
                <a:solidFill>
                  <a:srgbClr val="000000"/>
                </a:solidFill>
                <a:effectLst/>
                <a:latin typeface="Calibri" panose="020F0502020204030204" pitchFamily="34" charset="0"/>
                <a:ea typeface="Times New Roman" panose="02020603050405020304" pitchFamily="18" charset="0"/>
              </a:rPr>
              <a:t>egislations (Acts of Parliament)</a:t>
            </a:r>
          </a:p>
          <a:p>
            <a:pPr lvl="0" algn="ctr" fontAlgn="base">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Policies​</a:t>
            </a:r>
            <a:endParaRPr lang="fr-FR" sz="1800" dirty="0">
              <a:effectLst/>
              <a:latin typeface="Times New Roman" panose="02020603050405020304" pitchFamily="18" charset="0"/>
              <a:ea typeface="Times New Roman" panose="02020603050405020304" pitchFamily="18" charset="0"/>
            </a:endParaRPr>
          </a:p>
        </p:txBody>
      </p:sp>
      <p:sp>
        <p:nvSpPr>
          <p:cNvPr id="13" name="Carré corné 12">
            <a:extLst>
              <a:ext uri="{FF2B5EF4-FFF2-40B4-BE49-F238E27FC236}">
                <a16:creationId xmlns:a16="http://schemas.microsoft.com/office/drawing/2014/main" xmlns="" id="{FAFC4422-0B94-8A75-5778-132B1869671C}"/>
              </a:ext>
            </a:extLst>
          </p:cNvPr>
          <p:cNvSpPr/>
          <p:nvPr/>
        </p:nvSpPr>
        <p:spPr>
          <a:xfrm>
            <a:off x="10051677" y="3443169"/>
            <a:ext cx="1782907" cy="2084433"/>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0000"/>
              </a:solidFill>
              <a:effectLst/>
              <a:latin typeface="Calibri" panose="020F0502020204030204" pitchFamily="34" charset="0"/>
              <a:ea typeface="Times New Roman" panose="02020603050405020304" pitchFamily="18" charset="0"/>
            </a:endParaRPr>
          </a:p>
          <a:p>
            <a:pPr algn="ctr"/>
            <a:endParaRPr lang="en-US" dirty="0">
              <a:solidFill>
                <a:srgbClr val="000000"/>
              </a:solidFill>
              <a:latin typeface="Calibri" panose="020F0502020204030204" pitchFamily="34" charset="0"/>
              <a:ea typeface="Times New Roman" panose="02020603050405020304" pitchFamily="18" charset="0"/>
            </a:endParaRPr>
          </a:p>
          <a:p>
            <a:pPr algn="ctr"/>
            <a:r>
              <a:rPr lang="en-US" sz="1800" dirty="0">
                <a:solidFill>
                  <a:srgbClr val="000000"/>
                </a:solidFill>
                <a:effectLst/>
                <a:latin typeface="Calibri" panose="020F0502020204030204" pitchFamily="34" charset="0"/>
                <a:ea typeface="Times New Roman" panose="02020603050405020304" pitchFamily="18" charset="0"/>
              </a:rPr>
              <a:t>Judicial Decisions (Case Law)</a:t>
            </a:r>
          </a:p>
          <a:p>
            <a:pPr algn="ctr"/>
            <a:r>
              <a:rPr lang="en-US" sz="1800" dirty="0">
                <a:solidFill>
                  <a:srgbClr val="000000"/>
                </a:solidFill>
                <a:effectLst/>
                <a:latin typeface="Calibri" panose="020F0502020204030204" pitchFamily="34" charset="0"/>
                <a:ea typeface="Times New Roman" panose="02020603050405020304" pitchFamily="18" charset="0"/>
              </a:rPr>
              <a:t> Ordinances by-laws</a:t>
            </a:r>
            <a:endParaRPr lang="fr-FR" sz="1800" dirty="0">
              <a:effectLst/>
              <a:latin typeface="Times New Roman" panose="02020603050405020304" pitchFamily="18" charset="0"/>
              <a:ea typeface="Times New Roman" panose="02020603050405020304" pitchFamily="18" charset="0"/>
            </a:endParaRPr>
          </a:p>
          <a:p>
            <a:pPr algn="ctr"/>
            <a:endParaRPr lang="fr-FR" sz="2000" b="1" dirty="0">
              <a:solidFill>
                <a:sysClr val="windowText" lastClr="000000"/>
              </a:solidFill>
            </a:endParaRPr>
          </a:p>
        </p:txBody>
      </p:sp>
    </p:spTree>
    <p:extLst>
      <p:ext uri="{BB962C8B-B14F-4D97-AF65-F5344CB8AC3E}">
        <p14:creationId xmlns:p14="http://schemas.microsoft.com/office/powerpoint/2010/main" val="203151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p:txBody>
          <a:bodyPr/>
          <a:lstStyle/>
          <a:p>
            <a:r>
              <a:rPr lang="fr-FR" b="1" u="sng" dirty="0" err="1"/>
              <a:t>Detailed</a:t>
            </a:r>
            <a:r>
              <a:rPr lang="fr-FR" b="1" u="sng" dirty="0"/>
              <a:t> Agenda </a:t>
            </a:r>
          </a:p>
        </p:txBody>
      </p:sp>
      <p:graphicFrame>
        <p:nvGraphicFramePr>
          <p:cNvPr id="5" name="Tableau 5">
            <a:extLst>
              <a:ext uri="{FF2B5EF4-FFF2-40B4-BE49-F238E27FC236}">
                <a16:creationId xmlns:a16="http://schemas.microsoft.com/office/drawing/2014/main" xmlns="" id="{3BE728B9-0C62-0603-534A-C1807D06F76C}"/>
              </a:ext>
            </a:extLst>
          </p:cNvPr>
          <p:cNvGraphicFramePr>
            <a:graphicFrameLocks noGrp="1"/>
          </p:cNvGraphicFramePr>
          <p:nvPr>
            <p:ph idx="1"/>
            <p:extLst>
              <p:ext uri="{D42A27DB-BD31-4B8C-83A1-F6EECF244321}">
                <p14:modId xmlns:p14="http://schemas.microsoft.com/office/powerpoint/2010/main" val="885552831"/>
              </p:ext>
            </p:extLst>
          </p:nvPr>
        </p:nvGraphicFramePr>
        <p:xfrm>
          <a:off x="446314" y="1532890"/>
          <a:ext cx="11438169" cy="4851400"/>
        </p:xfrm>
        <a:graphic>
          <a:graphicData uri="http://schemas.openxmlformats.org/drawingml/2006/table">
            <a:tbl>
              <a:tblPr firstRow="1" bandRow="1">
                <a:tableStyleId>{5C22544A-7EE6-4342-B048-85BDC9FD1C3A}</a:tableStyleId>
              </a:tblPr>
              <a:tblGrid>
                <a:gridCol w="5927789">
                  <a:extLst>
                    <a:ext uri="{9D8B030D-6E8A-4147-A177-3AD203B41FA5}">
                      <a16:colId xmlns:a16="http://schemas.microsoft.com/office/drawing/2014/main" xmlns="" val="1682505963"/>
                    </a:ext>
                  </a:extLst>
                </a:gridCol>
                <a:gridCol w="5510380">
                  <a:extLst>
                    <a:ext uri="{9D8B030D-6E8A-4147-A177-3AD203B41FA5}">
                      <a16:colId xmlns:a16="http://schemas.microsoft.com/office/drawing/2014/main" xmlns="" val="1811978330"/>
                    </a:ext>
                  </a:extLst>
                </a:gridCol>
              </a:tblGrid>
              <a:tr h="370840">
                <a:tc>
                  <a:txBody>
                    <a:bodyPr/>
                    <a:lstStyle/>
                    <a:p>
                      <a:pPr algn="ctr"/>
                      <a:r>
                        <a:rPr lang="fr-FR" dirty="0"/>
                        <a:t>Day 1 – 12 April 2024</a:t>
                      </a:r>
                    </a:p>
                  </a:txBody>
                  <a:tcPr/>
                </a:tc>
                <a:tc>
                  <a:txBody>
                    <a:bodyPr/>
                    <a:lstStyle/>
                    <a:p>
                      <a:pPr algn="ctr"/>
                      <a:r>
                        <a:rPr lang="fr-FR" dirty="0"/>
                        <a:t>Day 2 - 13th April 2024</a:t>
                      </a:r>
                    </a:p>
                  </a:txBody>
                  <a:tcPr/>
                </a:tc>
                <a:extLst>
                  <a:ext uri="{0D108BD9-81ED-4DB2-BD59-A6C34878D82A}">
                    <a16:rowId xmlns:a16="http://schemas.microsoft.com/office/drawing/2014/main" xmlns="" val="3668800479"/>
                  </a:ext>
                </a:extLst>
              </a:tr>
              <a:tr h="370840">
                <a:tc>
                  <a:txBody>
                    <a:bodyPr/>
                    <a:lstStyle/>
                    <a:p>
                      <a:r>
                        <a:rPr lang="fr-FR" b="1" dirty="0"/>
                        <a:t>1. Introduction and training </a:t>
                      </a:r>
                      <a:r>
                        <a:rPr lang="fr-FR" b="1" dirty="0" err="1"/>
                        <a:t>overview</a:t>
                      </a:r>
                      <a:endParaRPr lang="fr-FR" b="1" dirty="0"/>
                    </a:p>
                    <a:p>
                      <a:pPr marL="285750" indent="-285750">
                        <a:buFontTx/>
                        <a:buChar char="-"/>
                      </a:pPr>
                      <a:r>
                        <a:rPr lang="fr-FR" dirty="0"/>
                        <a:t>Audience and </a:t>
                      </a:r>
                      <a:r>
                        <a:rPr lang="fr-FR" dirty="0" err="1"/>
                        <a:t>facilitators</a:t>
                      </a:r>
                      <a:r>
                        <a:rPr lang="fr-FR" dirty="0"/>
                        <a:t> introduction </a:t>
                      </a:r>
                    </a:p>
                    <a:p>
                      <a:pPr marL="285750" indent="-285750">
                        <a:buFontTx/>
                        <a:buChar char="-"/>
                      </a:pPr>
                      <a:r>
                        <a:rPr lang="fr-FR" dirty="0"/>
                        <a:t>Ground </a:t>
                      </a:r>
                      <a:r>
                        <a:rPr lang="fr-FR" dirty="0" err="1"/>
                        <a:t>rules</a:t>
                      </a:r>
                      <a:r>
                        <a:rPr lang="fr-FR" dirty="0"/>
                        <a:t> and expectations </a:t>
                      </a:r>
                    </a:p>
                    <a:p>
                      <a:pPr marL="285750" indent="-285750">
                        <a:buFontTx/>
                        <a:buChar char="-"/>
                      </a:pPr>
                      <a:r>
                        <a:rPr lang="fr-FR" dirty="0"/>
                        <a:t>Sessions </a:t>
                      </a:r>
                      <a:r>
                        <a:rPr lang="fr-FR" dirty="0" err="1"/>
                        <a:t>overview</a:t>
                      </a:r>
                      <a:endParaRPr lang="fr-FR" dirty="0"/>
                    </a:p>
                  </a:txBody>
                  <a:tcPr/>
                </a:tc>
                <a:tc>
                  <a:txBody>
                    <a:bodyPr/>
                    <a:lstStyle/>
                    <a:p>
                      <a:r>
                        <a:rPr lang="fr-FR" b="1" dirty="0" err="1"/>
                        <a:t>Recap</a:t>
                      </a:r>
                      <a:r>
                        <a:rPr lang="fr-FR" b="1" dirty="0"/>
                        <a:t> Day 1</a:t>
                      </a:r>
                    </a:p>
                    <a:p>
                      <a:pPr marL="285750" indent="-285750">
                        <a:buFontTx/>
                        <a:buChar char="-"/>
                      </a:pPr>
                      <a:r>
                        <a:rPr lang="fr-FR" dirty="0" err="1"/>
                        <a:t>Answer</a:t>
                      </a:r>
                      <a:r>
                        <a:rPr lang="fr-FR" dirty="0"/>
                        <a:t> Questions </a:t>
                      </a:r>
                    </a:p>
                    <a:p>
                      <a:pPr marL="285750" indent="-285750">
                        <a:buFontTx/>
                        <a:buChar char="-"/>
                      </a:pPr>
                      <a:r>
                        <a:rPr lang="fr-FR" dirty="0"/>
                        <a:t>Participant </a:t>
                      </a:r>
                      <a:r>
                        <a:rPr lang="fr-FR" dirty="0" err="1"/>
                        <a:t>recap</a:t>
                      </a:r>
                      <a:r>
                        <a:rPr lang="fr-FR" dirty="0"/>
                        <a:t> </a:t>
                      </a:r>
                    </a:p>
                  </a:txBody>
                  <a:tcPr/>
                </a:tc>
                <a:extLst>
                  <a:ext uri="{0D108BD9-81ED-4DB2-BD59-A6C34878D82A}">
                    <a16:rowId xmlns:a16="http://schemas.microsoft.com/office/drawing/2014/main" xmlns="" val="3946817155"/>
                  </a:ext>
                </a:extLst>
              </a:tr>
              <a:tr h="370840">
                <a:tc>
                  <a:txBody>
                    <a:bodyPr/>
                    <a:lstStyle/>
                    <a:p>
                      <a:r>
                        <a:rPr lang="fr-FR" b="1" dirty="0"/>
                        <a:t>2. </a:t>
                      </a:r>
                      <a:r>
                        <a:rPr lang="fr-FR" b="1" dirty="0" err="1"/>
                        <a:t>Understanding</a:t>
                      </a:r>
                      <a:r>
                        <a:rPr lang="fr-FR" b="1" dirty="0"/>
                        <a:t> </a:t>
                      </a:r>
                      <a:r>
                        <a:rPr lang="fr-FR" b="1" dirty="0" err="1"/>
                        <a:t>Gender-Based</a:t>
                      </a:r>
                      <a:r>
                        <a:rPr lang="fr-FR" b="1" dirty="0"/>
                        <a:t> Violence (GBV) </a:t>
                      </a:r>
                    </a:p>
                    <a:p>
                      <a:pPr marL="285750" indent="-285750">
                        <a:buFontTx/>
                        <a:buChar char="-"/>
                      </a:pPr>
                      <a:r>
                        <a:rPr lang="fr-FR" dirty="0" err="1"/>
                        <a:t>Definition</a:t>
                      </a:r>
                      <a:endParaRPr lang="fr-FR" dirty="0"/>
                    </a:p>
                    <a:p>
                      <a:pPr marL="285750" indent="-285750">
                        <a:buFontTx/>
                        <a:buChar char="-"/>
                      </a:pPr>
                      <a:r>
                        <a:rPr lang="fr-FR" dirty="0" err="1"/>
                        <a:t>Prevalence</a:t>
                      </a:r>
                      <a:r>
                        <a:rPr lang="fr-FR" dirty="0"/>
                        <a:t> and types of GBV</a:t>
                      </a:r>
                    </a:p>
                    <a:p>
                      <a:pPr marL="285750" indent="-285750">
                        <a:buFontTx/>
                        <a:buChar char="-"/>
                      </a:pPr>
                      <a:r>
                        <a:rPr lang="fr-FR" dirty="0"/>
                        <a:t>Causes, </a:t>
                      </a:r>
                      <a:r>
                        <a:rPr lang="fr-FR" dirty="0" err="1"/>
                        <a:t>contributing</a:t>
                      </a:r>
                      <a:r>
                        <a:rPr lang="fr-FR" dirty="0"/>
                        <a:t> </a:t>
                      </a:r>
                      <a:r>
                        <a:rPr lang="fr-FR" dirty="0" err="1"/>
                        <a:t>factors</a:t>
                      </a:r>
                      <a:r>
                        <a:rPr lang="fr-FR" dirty="0"/>
                        <a:t> and </a:t>
                      </a:r>
                      <a:r>
                        <a:rPr lang="fr-FR" dirty="0" err="1"/>
                        <a:t>consequences</a:t>
                      </a:r>
                      <a:r>
                        <a:rPr lang="fr-FR" dirty="0"/>
                        <a:t> of GBV </a:t>
                      </a:r>
                    </a:p>
                  </a:txBody>
                  <a:tcPr/>
                </a:tc>
                <a:tc>
                  <a:txBody>
                    <a:bodyPr/>
                    <a:lstStyle/>
                    <a:p>
                      <a:r>
                        <a:rPr lang="fr-FR" b="1" dirty="0"/>
                        <a:t>5. </a:t>
                      </a:r>
                      <a:r>
                        <a:rPr lang="fr-FR" b="1" dirty="0" err="1"/>
                        <a:t>Reporting</a:t>
                      </a:r>
                      <a:r>
                        <a:rPr lang="fr-FR" b="1" dirty="0"/>
                        <a:t> </a:t>
                      </a:r>
                      <a:r>
                        <a:rPr lang="fr-FR" b="1" dirty="0" err="1"/>
                        <a:t>mechanisms</a:t>
                      </a:r>
                      <a:r>
                        <a:rPr lang="fr-FR" b="1" dirty="0"/>
                        <a:t> and support for </a:t>
                      </a:r>
                      <a:r>
                        <a:rPr lang="fr-FR" b="1" dirty="0" err="1"/>
                        <a:t>survivors</a:t>
                      </a:r>
                      <a:endParaRPr lang="fr-FR" b="1" dirty="0"/>
                    </a:p>
                    <a:p>
                      <a:pPr marL="285750" indent="-285750">
                        <a:buFontTx/>
                        <a:buChar char="-"/>
                      </a:pPr>
                      <a:r>
                        <a:rPr lang="fr-FR" dirty="0" err="1"/>
                        <a:t>Presentation</a:t>
                      </a:r>
                      <a:r>
                        <a:rPr lang="fr-FR" dirty="0"/>
                        <a:t> of </a:t>
                      </a:r>
                      <a:r>
                        <a:rPr lang="fr-FR" dirty="0" err="1"/>
                        <a:t>reporting</a:t>
                      </a:r>
                      <a:r>
                        <a:rPr lang="fr-FR" dirty="0"/>
                        <a:t> </a:t>
                      </a:r>
                      <a:r>
                        <a:rPr lang="fr-FR" dirty="0" err="1"/>
                        <a:t>mechanisms</a:t>
                      </a:r>
                      <a:endParaRPr lang="fr-FR" dirty="0"/>
                    </a:p>
                    <a:p>
                      <a:pPr marL="285750" indent="-285750">
                        <a:buFontTx/>
                        <a:buChar char="-"/>
                      </a:pPr>
                      <a:r>
                        <a:rPr lang="fr-FR" dirty="0"/>
                        <a:t>Services and support </a:t>
                      </a:r>
                      <a:r>
                        <a:rPr lang="fr-FR" dirty="0" err="1"/>
                        <a:t>available</a:t>
                      </a:r>
                      <a:r>
                        <a:rPr lang="fr-FR" dirty="0"/>
                        <a:t> for </a:t>
                      </a:r>
                      <a:r>
                        <a:rPr lang="fr-FR" dirty="0" err="1"/>
                        <a:t>survivors</a:t>
                      </a:r>
                      <a:r>
                        <a:rPr lang="fr-FR" dirty="0"/>
                        <a:t>: psychosocial, </a:t>
                      </a:r>
                      <a:r>
                        <a:rPr lang="fr-FR" dirty="0" err="1"/>
                        <a:t>medical</a:t>
                      </a:r>
                      <a:r>
                        <a:rPr lang="fr-FR" dirty="0"/>
                        <a:t>, </a:t>
                      </a:r>
                      <a:r>
                        <a:rPr lang="fr-FR" dirty="0" err="1"/>
                        <a:t>legal</a:t>
                      </a:r>
                      <a:r>
                        <a:rPr lang="fr-FR" dirty="0"/>
                        <a:t> </a:t>
                      </a:r>
                    </a:p>
                  </a:txBody>
                  <a:tcPr/>
                </a:tc>
                <a:extLst>
                  <a:ext uri="{0D108BD9-81ED-4DB2-BD59-A6C34878D82A}">
                    <a16:rowId xmlns:a16="http://schemas.microsoft.com/office/drawing/2014/main" xmlns="" val="909818785"/>
                  </a:ext>
                </a:extLst>
              </a:tr>
              <a:tr h="370840">
                <a:tc>
                  <a:txBody>
                    <a:bodyPr/>
                    <a:lstStyle/>
                    <a:p>
                      <a:r>
                        <a:rPr lang="fr-FR" b="1" dirty="0"/>
                        <a:t>3. </a:t>
                      </a:r>
                      <a:r>
                        <a:rPr lang="fr-FR" b="1" dirty="0" err="1"/>
                        <a:t>What</a:t>
                      </a:r>
                      <a:r>
                        <a:rPr lang="fr-FR" b="1" dirty="0"/>
                        <a:t> are Human </a:t>
                      </a:r>
                      <a:r>
                        <a:rPr lang="fr-FR" b="1" dirty="0" err="1"/>
                        <a:t>Rights</a:t>
                      </a:r>
                      <a:r>
                        <a:rPr lang="fr-FR" b="1" dirty="0"/>
                        <a:t>?</a:t>
                      </a:r>
                    </a:p>
                    <a:p>
                      <a:pPr marL="285750" indent="-285750">
                        <a:buFontTx/>
                        <a:buChar char="-"/>
                      </a:pPr>
                      <a:r>
                        <a:rPr lang="fr-FR" b="0" dirty="0" err="1"/>
                        <a:t>Definition</a:t>
                      </a:r>
                      <a:endParaRPr lang="fr-FR" b="0" dirty="0"/>
                    </a:p>
                    <a:p>
                      <a:pPr marL="285750" indent="-285750">
                        <a:buFontTx/>
                        <a:buChar char="-"/>
                      </a:pPr>
                      <a:r>
                        <a:rPr lang="fr-FR" b="0" dirty="0"/>
                        <a:t>Quizz</a:t>
                      </a:r>
                    </a:p>
                  </a:txBody>
                  <a:tcPr/>
                </a:tc>
                <a:tc>
                  <a:txBody>
                    <a:bodyPr/>
                    <a:lstStyle/>
                    <a:p>
                      <a:r>
                        <a:rPr lang="fr-FR" b="1" dirty="0"/>
                        <a:t>6. Case </a:t>
                      </a:r>
                      <a:r>
                        <a:rPr lang="fr-FR" b="1" dirty="0" err="1"/>
                        <a:t>study</a:t>
                      </a:r>
                      <a:r>
                        <a:rPr lang="fr-FR" b="1" dirty="0"/>
                        <a:t> – </a:t>
                      </a:r>
                      <a:r>
                        <a:rPr lang="fr-FR" b="1" dirty="0" err="1"/>
                        <a:t>Reporting</a:t>
                      </a:r>
                      <a:r>
                        <a:rPr lang="fr-FR" b="1" dirty="0"/>
                        <a:t> as a </a:t>
                      </a:r>
                      <a:r>
                        <a:rPr lang="fr-FR" b="1" dirty="0" err="1"/>
                        <a:t>survivor</a:t>
                      </a:r>
                      <a:r>
                        <a:rPr lang="fr-FR" b="1" dirty="0"/>
                        <a:t> </a:t>
                      </a:r>
                    </a:p>
                  </a:txBody>
                  <a:tcPr/>
                </a:tc>
                <a:extLst>
                  <a:ext uri="{0D108BD9-81ED-4DB2-BD59-A6C34878D82A}">
                    <a16:rowId xmlns:a16="http://schemas.microsoft.com/office/drawing/2014/main" xmlns="" val="1161290891"/>
                  </a:ext>
                </a:extLst>
              </a:tr>
              <a:tr h="508544">
                <a:tc>
                  <a:txBody>
                    <a:bodyPr/>
                    <a:lstStyle/>
                    <a:p>
                      <a:r>
                        <a:rPr lang="fr-FR" b="1" dirty="0"/>
                        <a:t>4. Legal </a:t>
                      </a:r>
                      <a:r>
                        <a:rPr lang="fr-FR" b="1" dirty="0" err="1"/>
                        <a:t>Frameworks</a:t>
                      </a:r>
                      <a:r>
                        <a:rPr lang="fr-FR" b="1" dirty="0"/>
                        <a:t> </a:t>
                      </a:r>
                      <a:r>
                        <a:rPr lang="fr-FR" b="1" dirty="0" err="1"/>
                        <a:t>protecting</a:t>
                      </a:r>
                      <a:r>
                        <a:rPr lang="fr-FR" b="1" dirty="0"/>
                        <a:t> </a:t>
                      </a:r>
                      <a:r>
                        <a:rPr lang="fr-FR" b="1" dirty="0" err="1"/>
                        <a:t>against</a:t>
                      </a:r>
                      <a:r>
                        <a:rPr lang="fr-FR" b="1" dirty="0"/>
                        <a:t> GBV and </a:t>
                      </a:r>
                      <a:r>
                        <a:rPr lang="fr-FR" b="1" dirty="0" err="1"/>
                        <a:t>ensuring</a:t>
                      </a:r>
                      <a:r>
                        <a:rPr lang="fr-FR" b="1" dirty="0"/>
                        <a:t> Human </a:t>
                      </a:r>
                      <a:r>
                        <a:rPr lang="fr-FR" b="1" dirty="0" err="1"/>
                        <a:t>Rights</a:t>
                      </a:r>
                      <a:endParaRPr lang="fr-FR" b="1" dirty="0"/>
                    </a:p>
                    <a:p>
                      <a:r>
                        <a:rPr lang="fr-FR" dirty="0"/>
                        <a:t>- International Laws</a:t>
                      </a:r>
                    </a:p>
                    <a:p>
                      <a:r>
                        <a:rPr lang="fr-FR" dirty="0"/>
                        <a:t>- National Laws and </a:t>
                      </a:r>
                      <a:r>
                        <a:rPr lang="fr-FR" dirty="0" err="1"/>
                        <a:t>policies</a:t>
                      </a:r>
                      <a:r>
                        <a:rPr lang="fr-FR" dirty="0"/>
                        <a:t> </a:t>
                      </a:r>
                    </a:p>
                  </a:txBody>
                  <a:tcPr/>
                </a:tc>
                <a:tc>
                  <a:txBody>
                    <a:bodyPr/>
                    <a:lstStyle/>
                    <a:p>
                      <a:r>
                        <a:rPr lang="fr-FR" b="1" dirty="0"/>
                        <a:t>7. Conclusion training and Q&amp;A</a:t>
                      </a:r>
                    </a:p>
                  </a:txBody>
                  <a:tcPr/>
                </a:tc>
                <a:extLst>
                  <a:ext uri="{0D108BD9-81ED-4DB2-BD59-A6C34878D82A}">
                    <a16:rowId xmlns:a16="http://schemas.microsoft.com/office/drawing/2014/main" xmlns="" val="559016499"/>
                  </a:ext>
                </a:extLst>
              </a:tr>
            </a:tbl>
          </a:graphicData>
        </a:graphic>
      </p:graphicFrame>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2"/>
          <a:stretch>
            <a:fillRect/>
          </a:stretch>
        </p:blipFill>
        <p:spPr>
          <a:xfrm>
            <a:off x="10584873" y="6038850"/>
            <a:ext cx="1219200" cy="546100"/>
          </a:xfrm>
          <a:prstGeom prst="rect">
            <a:avLst/>
          </a:prstGeom>
        </p:spPr>
      </p:pic>
    </p:spTree>
    <p:extLst>
      <p:ext uri="{BB962C8B-B14F-4D97-AF65-F5344CB8AC3E}">
        <p14:creationId xmlns:p14="http://schemas.microsoft.com/office/powerpoint/2010/main" val="349341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2"/>
          <a:stretch>
            <a:fillRect/>
          </a:stretch>
        </p:blipFill>
        <p:spPr>
          <a:xfrm>
            <a:off x="10584873" y="6038850"/>
            <a:ext cx="1219200" cy="546100"/>
          </a:xfrm>
          <a:prstGeom prst="rect">
            <a:avLst/>
          </a:prstGeom>
        </p:spPr>
      </p:pic>
      <p:graphicFrame>
        <p:nvGraphicFramePr>
          <p:cNvPr id="5" name="Tableau 4">
            <a:extLst>
              <a:ext uri="{FF2B5EF4-FFF2-40B4-BE49-F238E27FC236}">
                <a16:creationId xmlns:a16="http://schemas.microsoft.com/office/drawing/2014/main" xmlns="" id="{25070C42-CAA1-2DED-BB98-CE46CAC1E750}"/>
              </a:ext>
            </a:extLst>
          </p:cNvPr>
          <p:cNvGraphicFramePr>
            <a:graphicFrameLocks noGrp="1"/>
          </p:cNvGraphicFramePr>
          <p:nvPr>
            <p:extLst>
              <p:ext uri="{D42A27DB-BD31-4B8C-83A1-F6EECF244321}">
                <p14:modId xmlns:p14="http://schemas.microsoft.com/office/powerpoint/2010/main" val="1022201852"/>
              </p:ext>
            </p:extLst>
          </p:nvPr>
        </p:nvGraphicFramePr>
        <p:xfrm>
          <a:off x="387927" y="273048"/>
          <a:ext cx="11232573" cy="6311897"/>
        </p:xfrm>
        <a:graphic>
          <a:graphicData uri="http://schemas.openxmlformats.org/drawingml/2006/table">
            <a:tbl>
              <a:tblPr/>
              <a:tblGrid>
                <a:gridCol w="4969886">
                  <a:extLst>
                    <a:ext uri="{9D8B030D-6E8A-4147-A177-3AD203B41FA5}">
                      <a16:colId xmlns:a16="http://schemas.microsoft.com/office/drawing/2014/main" xmlns="" val="740938724"/>
                    </a:ext>
                  </a:extLst>
                </a:gridCol>
                <a:gridCol w="1200150">
                  <a:extLst>
                    <a:ext uri="{9D8B030D-6E8A-4147-A177-3AD203B41FA5}">
                      <a16:colId xmlns:a16="http://schemas.microsoft.com/office/drawing/2014/main" xmlns="" val="1948402355"/>
                    </a:ext>
                  </a:extLst>
                </a:gridCol>
                <a:gridCol w="1700212">
                  <a:extLst>
                    <a:ext uri="{9D8B030D-6E8A-4147-A177-3AD203B41FA5}">
                      <a16:colId xmlns:a16="http://schemas.microsoft.com/office/drawing/2014/main" xmlns="" val="3387313124"/>
                    </a:ext>
                  </a:extLst>
                </a:gridCol>
                <a:gridCol w="3362325">
                  <a:extLst>
                    <a:ext uri="{9D8B030D-6E8A-4147-A177-3AD203B41FA5}">
                      <a16:colId xmlns:a16="http://schemas.microsoft.com/office/drawing/2014/main" xmlns="" val="237937204"/>
                    </a:ext>
                  </a:extLst>
                </a:gridCol>
              </a:tblGrid>
              <a:tr h="378986">
                <a:tc>
                  <a:txBody>
                    <a:bodyPr/>
                    <a:lstStyle/>
                    <a:p>
                      <a:pPr algn="ctr" fontAlgn="base"/>
                      <a:r>
                        <a:rPr lang="en-US" sz="1800" b="1" i="0" dirty="0">
                          <a:solidFill>
                            <a:schemeClr val="tx1"/>
                          </a:solidFill>
                          <a:effectLst/>
                          <a:latin typeface="+mn-lt"/>
                          <a:cs typeface="Arial" panose="020B0604020202020204" pitchFamily="34" charset="0"/>
                        </a:rPr>
                        <a:t>Convention​s (International) </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1" i="0" dirty="0">
                          <a:solidFill>
                            <a:schemeClr val="tx1"/>
                          </a:solidFill>
                          <a:effectLst/>
                          <a:latin typeface="+mn-lt"/>
                          <a:cs typeface="Arial" panose="020B0604020202020204" pitchFamily="34" charset="0"/>
                        </a:rPr>
                        <a:t>​Acronym</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1" i="0" dirty="0">
                          <a:solidFill>
                            <a:schemeClr val="tx1"/>
                          </a:solidFill>
                          <a:effectLst/>
                          <a:latin typeface="+mn-lt"/>
                          <a:cs typeface="Arial" panose="020B0604020202020204" pitchFamily="34" charset="0"/>
                        </a:rPr>
                        <a:t> ​Adoption date</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1" i="0" dirty="0">
                          <a:solidFill>
                            <a:schemeClr val="tx1"/>
                          </a:solidFill>
                          <a:effectLst/>
                          <a:latin typeface="+mn-lt"/>
                          <a:cs typeface="Arial" panose="020B0604020202020204" pitchFamily="34" charset="0"/>
                        </a:rPr>
                        <a:t>Ratification Date, ​The Gambia </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947877983"/>
                  </a:ext>
                </a:extLst>
              </a:tr>
              <a:tr h="678417">
                <a:tc>
                  <a:txBody>
                    <a:bodyPr/>
                    <a:lstStyle/>
                    <a:p>
                      <a:pPr algn="ctr" fontAlgn="base"/>
                      <a:r>
                        <a:rPr lang="en-US" sz="1800" b="1" i="0" dirty="0">
                          <a:solidFill>
                            <a:schemeClr val="tx1"/>
                          </a:solidFill>
                          <a:effectLst/>
                          <a:latin typeface="+mn-lt"/>
                          <a:cs typeface="Arial" panose="020B0604020202020204" pitchFamily="34" charset="0"/>
                        </a:rPr>
                        <a:t>International Covenant on Civil </a:t>
                      </a:r>
                    </a:p>
                    <a:p>
                      <a:pPr algn="ctr" fontAlgn="base"/>
                      <a:r>
                        <a:rPr lang="en-US" sz="1800" b="1" i="0" dirty="0">
                          <a:solidFill>
                            <a:schemeClr val="tx1"/>
                          </a:solidFill>
                          <a:effectLst/>
                          <a:latin typeface="+mn-lt"/>
                          <a:cs typeface="Arial" panose="020B0604020202020204" pitchFamily="34" charset="0"/>
                        </a:rPr>
                        <a:t>and Political Rights​ </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ICCPR​</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​1966</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22 Mar 1979 ​</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448041697"/>
                  </a:ext>
                </a:extLst>
              </a:tr>
              <a:tr h="678417">
                <a:tc>
                  <a:txBody>
                    <a:bodyPr/>
                    <a:lstStyle/>
                    <a:p>
                      <a:pPr algn="ctr" fontAlgn="base"/>
                      <a:r>
                        <a:rPr lang="en-US" sz="1800" b="1" i="0" dirty="0">
                          <a:solidFill>
                            <a:schemeClr val="tx1"/>
                          </a:solidFill>
                          <a:effectLst/>
                          <a:latin typeface="+mn-lt"/>
                          <a:cs typeface="Arial" panose="020B0604020202020204" pitchFamily="34" charset="0"/>
                        </a:rPr>
                        <a:t>International Covenant on Economic, Social and Cultural Rights​</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CESCR​</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​1966</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29 Dec 1978 ​</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779393287"/>
                  </a:ext>
                </a:extLst>
              </a:tr>
              <a:tr h="678417">
                <a:tc>
                  <a:txBody>
                    <a:bodyPr/>
                    <a:lstStyle/>
                    <a:p>
                      <a:pPr algn="ctr" fontAlgn="base"/>
                      <a:r>
                        <a:rPr lang="en-US" sz="1800" b="1" i="0" dirty="0">
                          <a:solidFill>
                            <a:schemeClr val="tx1"/>
                          </a:solidFill>
                          <a:effectLst/>
                          <a:latin typeface="+mn-lt"/>
                          <a:cs typeface="Arial" panose="020B0604020202020204" pitchFamily="34" charset="0"/>
                        </a:rPr>
                        <a:t>Convention on the Elimination of All Forms of Discrimination against Women​</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CEDAW​</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​1979</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16 Apr 1993​</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3903101896"/>
                  </a:ext>
                </a:extLst>
              </a:tr>
              <a:tr h="97784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b="1" i="0" dirty="0">
                          <a:solidFill>
                            <a:schemeClr val="tx1"/>
                          </a:solidFill>
                          <a:effectLst/>
                          <a:latin typeface="+mn-lt"/>
                          <a:cs typeface="Arial" panose="020B0604020202020204" pitchFamily="34" charset="0"/>
                        </a:rPr>
                        <a:t> ​Convention against Torture and Other Cruel Inhuman or Degrading Treatment or Punishment​</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CAT​</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​1984</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28 Sep 2018​</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552718644"/>
                  </a:ext>
                </a:extLst>
              </a:tr>
              <a:tr h="585128">
                <a:tc>
                  <a:txBody>
                    <a:bodyPr/>
                    <a:lstStyle/>
                    <a:p>
                      <a:pPr algn="ctr" fontAlgn="base"/>
                      <a:r>
                        <a:rPr lang="en-US" sz="1800" b="1" i="0" dirty="0">
                          <a:solidFill>
                            <a:schemeClr val="tx1"/>
                          </a:solidFill>
                          <a:effectLst/>
                          <a:latin typeface="+mn-lt"/>
                          <a:cs typeface="Arial" panose="020B0604020202020204" pitchFamily="34" charset="0"/>
                        </a:rPr>
                        <a:t>Convention on the Rights of the Child​</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CRC​</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​1989</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08 Aug 1990​</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345813879"/>
                  </a:ext>
                </a:extLst>
              </a:tr>
              <a:tr h="977849">
                <a:tc>
                  <a:txBody>
                    <a:bodyPr/>
                    <a:lstStyle/>
                    <a:p>
                      <a:pPr algn="ctr" fontAlgn="base"/>
                      <a:r>
                        <a:rPr lang="en-US" sz="1800" b="1" i="0" dirty="0">
                          <a:solidFill>
                            <a:schemeClr val="tx1"/>
                          </a:solidFill>
                          <a:effectLst/>
                          <a:latin typeface="+mn-lt"/>
                          <a:cs typeface="Arial" panose="020B0604020202020204" pitchFamily="34" charset="0"/>
                        </a:rPr>
                        <a:t>International Convention on the Protection of the Rights of All Migrant Workers and Members of Their Families​</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ICRMW​</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​1990</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28 Sep 2018​</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3044018471"/>
                  </a:ext>
                </a:extLst>
              </a:tr>
              <a:tr h="678417">
                <a:tc>
                  <a:txBody>
                    <a:bodyPr/>
                    <a:lstStyle/>
                    <a:p>
                      <a:pPr algn="ctr" fontAlgn="base"/>
                      <a:r>
                        <a:rPr lang="en-US" sz="1800" b="1" i="0" dirty="0">
                          <a:solidFill>
                            <a:schemeClr val="tx1"/>
                          </a:solidFill>
                          <a:effectLst/>
                          <a:latin typeface="+mn-lt"/>
                          <a:cs typeface="Arial" panose="020B0604020202020204" pitchFamily="34" charset="0"/>
                        </a:rPr>
                        <a:t>Convention on the Rights of Persons with Disabilities​</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CRPD​</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​2006 </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06 Jul 2015 (a)​</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289750557"/>
                  </a:ext>
                </a:extLst>
              </a:tr>
              <a:tr h="678417">
                <a:tc>
                  <a:txBody>
                    <a:bodyPr/>
                    <a:lstStyle/>
                    <a:p>
                      <a:pPr algn="ctr" fontAlgn="base"/>
                      <a:r>
                        <a:rPr lang="en-US" sz="1800" b="1" i="0" dirty="0">
                          <a:solidFill>
                            <a:schemeClr val="tx1"/>
                          </a:solidFill>
                          <a:effectLst/>
                          <a:latin typeface="+mn-lt"/>
                          <a:cs typeface="Arial" panose="020B0604020202020204" pitchFamily="34" charset="0"/>
                        </a:rPr>
                        <a:t>Convention for the Protection of All Persons from Enforced Disappearance​</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ICPPED​</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​2010</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28 Sep 2018​</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81024364"/>
                  </a:ext>
                </a:extLst>
              </a:tr>
            </a:tbl>
          </a:graphicData>
        </a:graphic>
      </p:graphicFrame>
      <p:sp>
        <p:nvSpPr>
          <p:cNvPr id="6" name="Rectangle 1">
            <a:extLst>
              <a:ext uri="{FF2B5EF4-FFF2-40B4-BE49-F238E27FC236}">
                <a16:creationId xmlns:a16="http://schemas.microsoft.com/office/drawing/2014/main" xmlns="" id="{37F91D64-7754-7F5C-EA0C-DCBA48F50489}"/>
              </a:ext>
            </a:extLst>
          </p:cNvPr>
          <p:cNvSpPr>
            <a:spLocks noChangeArrowheads="1"/>
          </p:cNvSpPr>
          <p:nvPr/>
        </p:nvSpPr>
        <p:spPr bwMode="auto">
          <a:xfrm>
            <a:off x="2255838" y="180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webkit-standard"/>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2648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2"/>
          <a:stretch>
            <a:fillRect/>
          </a:stretch>
        </p:blipFill>
        <p:spPr>
          <a:xfrm>
            <a:off x="10584873" y="6038850"/>
            <a:ext cx="1219200" cy="546100"/>
          </a:xfrm>
          <a:prstGeom prst="rect">
            <a:avLst/>
          </a:prstGeom>
        </p:spPr>
      </p:pic>
      <p:graphicFrame>
        <p:nvGraphicFramePr>
          <p:cNvPr id="5" name="Tableau 4">
            <a:extLst>
              <a:ext uri="{FF2B5EF4-FFF2-40B4-BE49-F238E27FC236}">
                <a16:creationId xmlns:a16="http://schemas.microsoft.com/office/drawing/2014/main" xmlns="" id="{25070C42-CAA1-2DED-BB98-CE46CAC1E750}"/>
              </a:ext>
            </a:extLst>
          </p:cNvPr>
          <p:cNvGraphicFramePr>
            <a:graphicFrameLocks noGrp="1"/>
          </p:cNvGraphicFramePr>
          <p:nvPr>
            <p:extLst>
              <p:ext uri="{D42A27DB-BD31-4B8C-83A1-F6EECF244321}">
                <p14:modId xmlns:p14="http://schemas.microsoft.com/office/powerpoint/2010/main" val="3196491191"/>
              </p:ext>
            </p:extLst>
          </p:nvPr>
        </p:nvGraphicFramePr>
        <p:xfrm>
          <a:off x="243548" y="398580"/>
          <a:ext cx="11560525" cy="4649666"/>
        </p:xfrm>
        <a:graphic>
          <a:graphicData uri="http://schemas.openxmlformats.org/drawingml/2006/table">
            <a:tbl>
              <a:tblPr/>
              <a:tblGrid>
                <a:gridCol w="4633252">
                  <a:extLst>
                    <a:ext uri="{9D8B030D-6E8A-4147-A177-3AD203B41FA5}">
                      <a16:colId xmlns:a16="http://schemas.microsoft.com/office/drawing/2014/main" xmlns="" val="740938724"/>
                    </a:ext>
                  </a:extLst>
                </a:gridCol>
                <a:gridCol w="2101515">
                  <a:extLst>
                    <a:ext uri="{9D8B030D-6E8A-4147-A177-3AD203B41FA5}">
                      <a16:colId xmlns:a16="http://schemas.microsoft.com/office/drawing/2014/main" xmlns="" val="3921215084"/>
                    </a:ext>
                  </a:extLst>
                </a:gridCol>
                <a:gridCol w="2213810">
                  <a:extLst>
                    <a:ext uri="{9D8B030D-6E8A-4147-A177-3AD203B41FA5}">
                      <a16:colId xmlns:a16="http://schemas.microsoft.com/office/drawing/2014/main" xmlns="" val="3387313124"/>
                    </a:ext>
                  </a:extLst>
                </a:gridCol>
                <a:gridCol w="2611948">
                  <a:extLst>
                    <a:ext uri="{9D8B030D-6E8A-4147-A177-3AD203B41FA5}">
                      <a16:colId xmlns:a16="http://schemas.microsoft.com/office/drawing/2014/main" xmlns="" val="237937204"/>
                    </a:ext>
                  </a:extLst>
                </a:gridCol>
              </a:tblGrid>
              <a:tr h="674413">
                <a:tc>
                  <a:txBody>
                    <a:bodyPr/>
                    <a:lstStyle/>
                    <a:p>
                      <a:pPr algn="ctr" fontAlgn="base"/>
                      <a:r>
                        <a:rPr lang="en-US" sz="1800" b="1" i="0" dirty="0">
                          <a:solidFill>
                            <a:schemeClr val="tx1"/>
                          </a:solidFill>
                          <a:effectLst/>
                          <a:latin typeface="+mn-lt"/>
                          <a:cs typeface="Arial" panose="020B0604020202020204" pitchFamily="34" charset="0"/>
                        </a:rPr>
                        <a:t>Conventions (Regional)​</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1" i="0" dirty="0">
                          <a:solidFill>
                            <a:schemeClr val="tx1"/>
                          </a:solidFill>
                          <a:effectLst/>
                          <a:latin typeface="+mn-lt"/>
                          <a:cs typeface="Arial" panose="020B0604020202020204" pitchFamily="34" charset="0"/>
                        </a:rPr>
                        <a:t>Acronym</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1" i="0" dirty="0">
                          <a:solidFill>
                            <a:schemeClr val="tx1"/>
                          </a:solidFill>
                          <a:effectLst/>
                          <a:latin typeface="+mn-lt"/>
                          <a:cs typeface="Arial" panose="020B0604020202020204" pitchFamily="34" charset="0"/>
                        </a:rPr>
                        <a:t> ​Adoption date</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1" i="0" dirty="0">
                          <a:solidFill>
                            <a:schemeClr val="tx1"/>
                          </a:solidFill>
                          <a:effectLst/>
                          <a:latin typeface="+mn-lt"/>
                          <a:cs typeface="Arial" panose="020B0604020202020204" pitchFamily="34" charset="0"/>
                        </a:rPr>
                        <a:t>Ratification Date, ​The Gambia </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947877983"/>
                  </a:ext>
                </a:extLst>
              </a:tr>
              <a:tr h="674413">
                <a:tc>
                  <a:txBody>
                    <a:bodyPr/>
                    <a:lstStyle/>
                    <a:p>
                      <a:pPr algn="ctr" fontAlgn="base"/>
                      <a:r>
                        <a:rPr lang="en-US" sz="1800" b="1" i="0" dirty="0">
                          <a:solidFill>
                            <a:schemeClr val="tx1"/>
                          </a:solidFill>
                          <a:effectLst/>
                          <a:latin typeface="+mn-lt"/>
                          <a:cs typeface="Arial" panose="020B0604020202020204" pitchFamily="34" charset="0"/>
                        </a:rPr>
                        <a:t>The African (Banjul) Charter on Human and People’s Rights</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1" i="0" dirty="0">
                          <a:solidFill>
                            <a:schemeClr val="tx1"/>
                          </a:solidFill>
                          <a:effectLst/>
                          <a:latin typeface="+mn-lt"/>
                          <a:cs typeface="Arial" panose="020B0604020202020204" pitchFamily="34" charset="0"/>
                        </a:rPr>
                        <a:t>Banjul Charter</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1981</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1983</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448041697"/>
                  </a:ext>
                </a:extLst>
              </a:tr>
              <a:tr h="674413">
                <a:tc>
                  <a:txBody>
                    <a:bodyPr/>
                    <a:lstStyle/>
                    <a:p>
                      <a:pPr algn="ctr" fontAlgn="base"/>
                      <a:r>
                        <a:rPr lang="en-US" sz="1800" b="1" i="0" dirty="0">
                          <a:solidFill>
                            <a:schemeClr val="tx1"/>
                          </a:solidFill>
                          <a:effectLst/>
                          <a:latin typeface="+mn-lt"/>
                          <a:cs typeface="Arial" panose="020B0604020202020204" pitchFamily="34" charset="0"/>
                        </a:rPr>
                        <a:t>The African Charter on the Rights and Welfare of the Child</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endParaRPr lang="en-US" sz="1800" b="1" i="0" dirty="0">
                        <a:solidFill>
                          <a:schemeClr val="tx1"/>
                        </a:solidFill>
                        <a:effectLst/>
                        <a:latin typeface="+mn-lt"/>
                        <a:cs typeface="Arial" panose="020B0604020202020204" pitchFamily="34" charset="0"/>
                      </a:endParaRP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1990</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2000</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779393287"/>
                  </a:ext>
                </a:extLst>
              </a:tr>
              <a:tr h="674413">
                <a:tc>
                  <a:txBody>
                    <a:bodyPr/>
                    <a:lstStyle/>
                    <a:p>
                      <a:pPr algn="ctr" fontAlgn="base"/>
                      <a:r>
                        <a:rPr lang="en-US" sz="1800" b="1" kern="100" dirty="0">
                          <a:effectLst/>
                          <a:latin typeface="+mn-lt"/>
                          <a:ea typeface="Calibri" panose="020F0502020204030204" pitchFamily="34" charset="0"/>
                          <a:cs typeface="Times New Roman" panose="02020603050405020304" pitchFamily="18" charset="0"/>
                        </a:rPr>
                        <a:t>The Charter’s Protocol on the Rights of Women in Africa </a:t>
                      </a:r>
                      <a:endParaRPr lang="en-US" sz="1800" b="1" i="0" dirty="0">
                        <a:solidFill>
                          <a:schemeClr val="tx1"/>
                        </a:solidFill>
                        <a:effectLst/>
                        <a:latin typeface="+mn-lt"/>
                        <a:cs typeface="Arial" panose="020B0604020202020204" pitchFamily="34" charset="0"/>
                      </a:endParaRP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1" i="0" dirty="0">
                          <a:solidFill>
                            <a:schemeClr val="tx1"/>
                          </a:solidFill>
                          <a:effectLst/>
                          <a:latin typeface="+mn-lt"/>
                          <a:cs typeface="Arial" panose="020B0604020202020204" pitchFamily="34" charset="0"/>
                        </a:rPr>
                        <a:t>Maputo Protocol</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2003</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2005</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345813879"/>
                  </a:ext>
                </a:extLst>
              </a:tr>
              <a:tr h="976007">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kern="100" dirty="0">
                          <a:effectLst/>
                          <a:latin typeface="+mn-lt"/>
                          <a:ea typeface="Calibri" panose="020F0502020204030204" pitchFamily="34" charset="0"/>
                          <a:cs typeface="Times New Roman" panose="02020603050405020304" pitchFamily="18" charset="0"/>
                        </a:rPr>
                        <a:t>Istanbul Convention preventing and combating violence against women and domestic violence </a:t>
                      </a:r>
                    </a:p>
                    <a:p>
                      <a:pPr algn="ctr" fontAlgn="base"/>
                      <a:endParaRPr lang="en-US" sz="1800" b="1" i="0" dirty="0">
                        <a:solidFill>
                          <a:schemeClr val="tx1"/>
                        </a:solidFill>
                        <a:effectLst/>
                        <a:latin typeface="+mn-lt"/>
                        <a:cs typeface="Arial" panose="020B0604020202020204" pitchFamily="34" charset="0"/>
                      </a:endParaRP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Istanbul Convention</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2011</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N/A (European Regional mechanism)</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3044018471"/>
                  </a:ext>
                </a:extLst>
              </a:tr>
              <a:tr h="976007">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kern="100" dirty="0">
                          <a:effectLst/>
                          <a:latin typeface="+mn-lt"/>
                          <a:ea typeface="Calibri" panose="020F0502020204030204" pitchFamily="34" charset="0"/>
                          <a:cs typeface="Times New Roman" panose="02020603050405020304" pitchFamily="18" charset="0"/>
                        </a:rPr>
                        <a:t>The Inter-American Convention on the Prevention, Punishment and Eradication of Violence against Women</a:t>
                      </a:r>
                      <a:endParaRPr lang="en-US" sz="1800" b="1" i="0" dirty="0">
                        <a:solidFill>
                          <a:schemeClr val="tx1"/>
                        </a:solidFill>
                        <a:effectLst/>
                        <a:latin typeface="+mn-lt"/>
                        <a:cs typeface="Arial" panose="020B0604020202020204" pitchFamily="34" charset="0"/>
                      </a:endParaRP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kern="100" dirty="0" err="1">
                          <a:effectLst/>
                          <a:latin typeface="+mn-lt"/>
                          <a:ea typeface="Calibri" panose="020F0502020204030204" pitchFamily="34" charset="0"/>
                          <a:cs typeface="Times New Roman" panose="02020603050405020304" pitchFamily="18" charset="0"/>
                        </a:rPr>
                        <a:t>Belém</a:t>
                      </a:r>
                      <a:r>
                        <a:rPr lang="en-US" sz="1800" kern="100" dirty="0">
                          <a:effectLst/>
                          <a:latin typeface="+mn-lt"/>
                          <a:ea typeface="Calibri" panose="020F0502020204030204" pitchFamily="34" charset="0"/>
                          <a:cs typeface="Times New Roman" panose="02020603050405020304" pitchFamily="18" charset="0"/>
                        </a:rPr>
                        <a:t> do Pará Convention</a:t>
                      </a:r>
                      <a:endParaRPr lang="en-US" sz="1800" b="1" i="0" dirty="0">
                        <a:solidFill>
                          <a:schemeClr val="tx1"/>
                        </a:solidFill>
                        <a:effectLst/>
                        <a:latin typeface="+mn-lt"/>
                        <a:cs typeface="Arial" panose="020B0604020202020204" pitchFamily="34" charset="0"/>
                      </a:endParaRP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auto"/>
                      <a:r>
                        <a:rPr lang="en-US" sz="1800" b="0" i="0" dirty="0">
                          <a:solidFill>
                            <a:schemeClr val="tx1"/>
                          </a:solidFill>
                          <a:effectLst/>
                          <a:latin typeface="+mn-lt"/>
                          <a:cs typeface="Arial" panose="020B0604020202020204" pitchFamily="34" charset="0"/>
                        </a:rPr>
                        <a:t>1994</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0" i="0" dirty="0">
                          <a:solidFill>
                            <a:schemeClr val="tx1"/>
                          </a:solidFill>
                          <a:effectLst/>
                          <a:latin typeface="+mn-lt"/>
                          <a:cs typeface="Arial" panose="020B0604020202020204" pitchFamily="34" charset="0"/>
                        </a:rPr>
                        <a:t>N/A (Inter-American Regional Mechanism)</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289750557"/>
                  </a:ext>
                </a:extLst>
              </a:tr>
            </a:tbl>
          </a:graphicData>
        </a:graphic>
      </p:graphicFrame>
      <p:sp>
        <p:nvSpPr>
          <p:cNvPr id="6" name="Rectangle 1">
            <a:extLst>
              <a:ext uri="{FF2B5EF4-FFF2-40B4-BE49-F238E27FC236}">
                <a16:creationId xmlns:a16="http://schemas.microsoft.com/office/drawing/2014/main" xmlns="" id="{37F91D64-7754-7F5C-EA0C-DCBA48F50489}"/>
              </a:ext>
            </a:extLst>
          </p:cNvPr>
          <p:cNvSpPr>
            <a:spLocks noChangeArrowheads="1"/>
          </p:cNvSpPr>
          <p:nvPr/>
        </p:nvSpPr>
        <p:spPr bwMode="auto">
          <a:xfrm>
            <a:off x="2255838" y="180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webkit-standard"/>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9144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549633" y="314335"/>
            <a:ext cx="11018520" cy="1154603"/>
          </a:xfrm>
        </p:spPr>
        <p:txBody>
          <a:bodyPr anchor="b">
            <a:normAutofit fontScale="90000"/>
          </a:bodyPr>
          <a:lstStyle/>
          <a:p>
            <a:pPr algn="ctr"/>
            <a:r>
              <a:rPr lang="fr-FR" sz="4600" b="1" dirty="0"/>
              <a:t>International and </a:t>
            </a:r>
            <a:r>
              <a:rPr lang="fr-FR" sz="4600" b="1" dirty="0" err="1"/>
              <a:t>Regional</a:t>
            </a:r>
            <a:r>
              <a:rPr lang="fr-FR" sz="4600" b="1" dirty="0"/>
              <a:t> </a:t>
            </a:r>
            <a:r>
              <a:rPr lang="fr-FR" sz="4600" b="1" dirty="0" err="1"/>
              <a:t>Frameworks</a:t>
            </a:r>
            <a:r>
              <a:rPr lang="fr-FR" sz="4600" b="1" dirty="0"/>
              <a:t> </a:t>
            </a:r>
            <a:r>
              <a:rPr lang="fr-FR" sz="4600" b="1" dirty="0" err="1"/>
              <a:t>protecting</a:t>
            </a:r>
            <a:r>
              <a:rPr lang="fr-FR" sz="4600" b="1" dirty="0"/>
              <a:t> </a:t>
            </a:r>
            <a:r>
              <a:rPr lang="fr-FR" sz="4600" b="1" dirty="0" err="1"/>
              <a:t>against</a:t>
            </a:r>
            <a:r>
              <a:rPr lang="fr-FR" sz="4600" b="1" dirty="0"/>
              <a:t> GBV</a:t>
            </a:r>
          </a:p>
        </p:txBody>
      </p:sp>
      <p:sp>
        <p:nvSpPr>
          <p:cNvPr id="24"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
        <p:nvSpPr>
          <p:cNvPr id="7" name="Espace réservé du contenu 6">
            <a:extLst>
              <a:ext uri="{FF2B5EF4-FFF2-40B4-BE49-F238E27FC236}">
                <a16:creationId xmlns:a16="http://schemas.microsoft.com/office/drawing/2014/main" xmlns="" id="{AE1E752A-2EDE-A7DE-4BAC-8010D983BEE6}"/>
              </a:ext>
            </a:extLst>
          </p:cNvPr>
          <p:cNvSpPr>
            <a:spLocks noGrp="1"/>
          </p:cNvSpPr>
          <p:nvPr>
            <p:ph idx="1"/>
          </p:nvPr>
        </p:nvSpPr>
        <p:spPr>
          <a:xfrm>
            <a:off x="3593432" y="4120126"/>
            <a:ext cx="4665641" cy="2405251"/>
          </a:xfrm>
        </p:spPr>
        <p:txBody>
          <a:bodyPr>
            <a:normAutofit fontScale="85000" lnSpcReduction="10000"/>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Under these frameworks:</a:t>
            </a:r>
          </a:p>
          <a:p>
            <a:pPr lvl="1" algn="just"/>
            <a:r>
              <a:rPr lang="en-US" sz="1900" dirty="0">
                <a:effectLst/>
                <a:latin typeface="Calibri" panose="020F0502020204030204" pitchFamily="34" charset="0"/>
                <a:ea typeface="Calibri" panose="020F0502020204030204" pitchFamily="34" charset="0"/>
                <a:cs typeface="Times New Roman" panose="02020603050405020304" pitchFamily="18" charset="0"/>
              </a:rPr>
              <a:t>States parties must ensure that State officials do not themselves engage in gender-based violence against women</a:t>
            </a:r>
          </a:p>
          <a:p>
            <a:pPr lvl="1" algn="just"/>
            <a:r>
              <a:rPr lang="en-US" sz="1900" dirty="0">
                <a:latin typeface="Calibri" panose="020F0502020204030204" pitchFamily="34" charset="0"/>
                <a:ea typeface="Calibri" panose="020F0502020204030204" pitchFamily="34" charset="0"/>
                <a:cs typeface="Times New Roman" panose="02020603050405020304" pitchFamily="18" charset="0"/>
              </a:rPr>
              <a:t>T</a:t>
            </a:r>
            <a:r>
              <a:rPr lang="en-US" sz="1900" dirty="0">
                <a:effectLst/>
                <a:latin typeface="Calibri" panose="020F0502020204030204" pitchFamily="34" charset="0"/>
                <a:ea typeface="Calibri" panose="020F0502020204030204" pitchFamily="34" charset="0"/>
                <a:cs typeface="Times New Roman" panose="02020603050405020304" pitchFamily="18" charset="0"/>
              </a:rPr>
              <a:t>hey must take appropriate measures to prevent the infliction of violence by private actors, to investigate and punish such actions, and to provide protection and support for the survivors of violence. </a:t>
            </a: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6" name="Carré corné 5">
            <a:extLst>
              <a:ext uri="{FF2B5EF4-FFF2-40B4-BE49-F238E27FC236}">
                <a16:creationId xmlns:a16="http://schemas.microsoft.com/office/drawing/2014/main" xmlns="" id="{872DC10C-155F-C748-B83A-A93B5138B9EB}"/>
              </a:ext>
            </a:extLst>
          </p:cNvPr>
          <p:cNvSpPr/>
          <p:nvPr/>
        </p:nvSpPr>
        <p:spPr>
          <a:xfrm>
            <a:off x="732914" y="2056216"/>
            <a:ext cx="2590801" cy="1799345"/>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Convention on the Elimination of All Forms of Discrimination against Women (the CEDAW Convention)</a:t>
            </a:r>
            <a:endParaRPr lang="fr-FR" i="1" dirty="0">
              <a:solidFill>
                <a:schemeClr val="tx1"/>
              </a:solidFill>
            </a:endParaRPr>
          </a:p>
        </p:txBody>
      </p:sp>
      <p:sp>
        <p:nvSpPr>
          <p:cNvPr id="8" name="Carré corné 7">
            <a:extLst>
              <a:ext uri="{FF2B5EF4-FFF2-40B4-BE49-F238E27FC236}">
                <a16:creationId xmlns:a16="http://schemas.microsoft.com/office/drawing/2014/main" xmlns="" id="{5814FBD1-315F-8026-D33B-2410D67D0E68}"/>
              </a:ext>
            </a:extLst>
          </p:cNvPr>
          <p:cNvSpPr/>
          <p:nvPr/>
        </p:nvSpPr>
        <p:spPr>
          <a:xfrm>
            <a:off x="732913" y="4001294"/>
            <a:ext cx="2590801" cy="965694"/>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International Covenant on Civil and Political Rights 1966 (ICCPR)</a:t>
            </a:r>
            <a:endParaRPr lang="fr-FR" sz="1400" i="1" dirty="0">
              <a:solidFill>
                <a:schemeClr val="tx1"/>
              </a:solidFill>
            </a:endParaRPr>
          </a:p>
        </p:txBody>
      </p:sp>
      <p:sp>
        <p:nvSpPr>
          <p:cNvPr id="10" name="Carré corné 9">
            <a:extLst>
              <a:ext uri="{FF2B5EF4-FFF2-40B4-BE49-F238E27FC236}">
                <a16:creationId xmlns:a16="http://schemas.microsoft.com/office/drawing/2014/main" xmlns="" id="{A9A7950E-34CC-A239-0E76-236F4A62F7C0}"/>
              </a:ext>
            </a:extLst>
          </p:cNvPr>
          <p:cNvSpPr/>
          <p:nvPr/>
        </p:nvSpPr>
        <p:spPr>
          <a:xfrm>
            <a:off x="732912" y="5140095"/>
            <a:ext cx="2590801" cy="1114018"/>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Convention against Torture and Other Forms of Cruel, Inhuman or Degrading Treatment or Punishment 1984 (CAT)</a:t>
            </a:r>
            <a:endParaRPr lang="fr-FR" sz="1400" i="1" dirty="0">
              <a:solidFill>
                <a:schemeClr val="tx1"/>
              </a:solidFill>
            </a:endParaRPr>
          </a:p>
        </p:txBody>
      </p:sp>
      <p:sp>
        <p:nvSpPr>
          <p:cNvPr id="12" name="Carré corné 11">
            <a:extLst>
              <a:ext uri="{FF2B5EF4-FFF2-40B4-BE49-F238E27FC236}">
                <a16:creationId xmlns:a16="http://schemas.microsoft.com/office/drawing/2014/main" xmlns="" id="{F42B172A-44D9-6907-D7DC-5E2B2D084043}"/>
              </a:ext>
            </a:extLst>
          </p:cNvPr>
          <p:cNvSpPr/>
          <p:nvPr/>
        </p:nvSpPr>
        <p:spPr>
          <a:xfrm>
            <a:off x="4763492" y="2056216"/>
            <a:ext cx="2590801" cy="1871984"/>
          </a:xfrm>
          <a:prstGeom prst="foldedCorner">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kern="100" dirty="0">
                <a:solidFill>
                  <a:schemeClr val="tx1"/>
                </a:solidFill>
                <a:effectLst/>
                <a:latin typeface="+mn-lt"/>
                <a:ea typeface="Calibri" panose="020F0502020204030204" pitchFamily="34" charset="0"/>
                <a:cs typeface="Times New Roman" panose="02020603050405020304" pitchFamily="18" charset="0"/>
              </a:rPr>
              <a:t>The Charter’s Protocol on the Rights of Women in Africa </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Maputo Protocol)</a:t>
            </a:r>
            <a:endParaRPr lang="fr-FR" i="1" dirty="0">
              <a:solidFill>
                <a:schemeClr val="tx1"/>
              </a:solidFill>
            </a:endParaRPr>
          </a:p>
        </p:txBody>
      </p:sp>
      <p:pic>
        <p:nvPicPr>
          <p:cNvPr id="14" name="Image 13" descr="Une image contenant Visage humain, Accessoire de mode, texte, collier&#10;&#10;Description générée automatiquement">
            <a:extLst>
              <a:ext uri="{FF2B5EF4-FFF2-40B4-BE49-F238E27FC236}">
                <a16:creationId xmlns:a16="http://schemas.microsoft.com/office/drawing/2014/main" xmlns="" id="{3A7B562E-C726-3C0D-A256-0BAD6B0F8B75}"/>
              </a:ext>
            </a:extLst>
          </p:cNvPr>
          <p:cNvPicPr>
            <a:picLocks noChangeAspect="1"/>
          </p:cNvPicPr>
          <p:nvPr/>
        </p:nvPicPr>
        <p:blipFill>
          <a:blip r:embed="rId4"/>
          <a:stretch>
            <a:fillRect/>
          </a:stretch>
        </p:blipFill>
        <p:spPr>
          <a:xfrm>
            <a:off x="8598568" y="1887828"/>
            <a:ext cx="3544999" cy="4969218"/>
          </a:xfrm>
          <a:prstGeom prst="rect">
            <a:avLst/>
          </a:prstGeom>
        </p:spPr>
      </p:pic>
    </p:spTree>
    <p:extLst>
      <p:ext uri="{BB962C8B-B14F-4D97-AF65-F5344CB8AC3E}">
        <p14:creationId xmlns:p14="http://schemas.microsoft.com/office/powerpoint/2010/main" val="2081093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600" b="1" dirty="0"/>
              <a:t>Human Rights and GBV National Frameworks in The Gambia </a:t>
            </a:r>
          </a:p>
        </p:txBody>
      </p:sp>
      <p:sp>
        <p:nvSpPr>
          <p:cNvPr id="38"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 11" descr="Une image contenant habits, personne, plein air, sol&#10;&#10;Description générée automatiquement">
            <a:extLst>
              <a:ext uri="{FF2B5EF4-FFF2-40B4-BE49-F238E27FC236}">
                <a16:creationId xmlns:a16="http://schemas.microsoft.com/office/drawing/2014/main" xmlns="" id="{9F1B5767-0A57-ACEE-7494-8A9F65B06622}"/>
              </a:ext>
            </a:extLst>
          </p:cNvPr>
          <p:cNvPicPr>
            <a:picLocks noChangeAspect="1"/>
          </p:cNvPicPr>
          <p:nvPr/>
        </p:nvPicPr>
        <p:blipFill rotWithShape="1">
          <a:blip r:embed="rId2"/>
          <a:srcRect l="34149" r="190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Tree>
    <p:extLst>
      <p:ext uri="{BB962C8B-B14F-4D97-AF65-F5344CB8AC3E}">
        <p14:creationId xmlns:p14="http://schemas.microsoft.com/office/powerpoint/2010/main" val="3377213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2"/>
          <a:stretch>
            <a:fillRect/>
          </a:stretch>
        </p:blipFill>
        <p:spPr>
          <a:xfrm>
            <a:off x="10584873" y="6038850"/>
            <a:ext cx="1219200" cy="546100"/>
          </a:xfrm>
          <a:prstGeom prst="rect">
            <a:avLst/>
          </a:prstGeom>
        </p:spPr>
      </p:pic>
      <p:graphicFrame>
        <p:nvGraphicFramePr>
          <p:cNvPr id="5" name="Tableau 4">
            <a:extLst>
              <a:ext uri="{FF2B5EF4-FFF2-40B4-BE49-F238E27FC236}">
                <a16:creationId xmlns:a16="http://schemas.microsoft.com/office/drawing/2014/main" xmlns="" id="{25070C42-CAA1-2DED-BB98-CE46CAC1E750}"/>
              </a:ext>
            </a:extLst>
          </p:cNvPr>
          <p:cNvGraphicFramePr>
            <a:graphicFrameLocks noGrp="1"/>
          </p:cNvGraphicFramePr>
          <p:nvPr>
            <p:extLst>
              <p:ext uri="{D42A27DB-BD31-4B8C-83A1-F6EECF244321}">
                <p14:modId xmlns:p14="http://schemas.microsoft.com/office/powerpoint/2010/main" val="2278943687"/>
              </p:ext>
            </p:extLst>
          </p:nvPr>
        </p:nvGraphicFramePr>
        <p:xfrm>
          <a:off x="234068" y="273050"/>
          <a:ext cx="11723864" cy="6066352"/>
        </p:xfrm>
        <a:graphic>
          <a:graphicData uri="http://schemas.openxmlformats.org/drawingml/2006/table">
            <a:tbl>
              <a:tblPr/>
              <a:tblGrid>
                <a:gridCol w="3038521">
                  <a:extLst>
                    <a:ext uri="{9D8B030D-6E8A-4147-A177-3AD203B41FA5}">
                      <a16:colId xmlns:a16="http://schemas.microsoft.com/office/drawing/2014/main" xmlns="" val="740938724"/>
                    </a:ext>
                  </a:extLst>
                </a:gridCol>
                <a:gridCol w="1427748">
                  <a:extLst>
                    <a:ext uri="{9D8B030D-6E8A-4147-A177-3AD203B41FA5}">
                      <a16:colId xmlns:a16="http://schemas.microsoft.com/office/drawing/2014/main" xmlns="" val="3921215084"/>
                    </a:ext>
                  </a:extLst>
                </a:gridCol>
                <a:gridCol w="7257595">
                  <a:extLst>
                    <a:ext uri="{9D8B030D-6E8A-4147-A177-3AD203B41FA5}">
                      <a16:colId xmlns:a16="http://schemas.microsoft.com/office/drawing/2014/main" xmlns="" val="3387313124"/>
                    </a:ext>
                  </a:extLst>
                </a:gridCol>
              </a:tblGrid>
              <a:tr h="492771">
                <a:tc>
                  <a:txBody>
                    <a:bodyPr/>
                    <a:lstStyle/>
                    <a:p>
                      <a:pPr algn="ctr" fontAlgn="base"/>
                      <a:r>
                        <a:rPr lang="en-US" sz="1800" b="1" i="0" dirty="0">
                          <a:solidFill>
                            <a:schemeClr val="tx1"/>
                          </a:solidFill>
                          <a:effectLst/>
                          <a:latin typeface="+mn-lt"/>
                          <a:cs typeface="Arial" panose="020B0604020202020204" pitchFamily="34" charset="0"/>
                        </a:rPr>
                        <a:t>Laws </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1" i="0" dirty="0">
                          <a:solidFill>
                            <a:schemeClr val="tx1"/>
                          </a:solidFill>
                          <a:effectLst/>
                          <a:latin typeface="+mn-lt"/>
                          <a:cs typeface="Arial" panose="020B0604020202020204" pitchFamily="34" charset="0"/>
                        </a:rPr>
                        <a:t>Adoption date</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fontAlgn="base"/>
                      <a:r>
                        <a:rPr lang="en-US" sz="1800" b="1" i="0" dirty="0">
                          <a:solidFill>
                            <a:schemeClr val="tx1"/>
                          </a:solidFill>
                          <a:effectLst/>
                          <a:latin typeface="+mn-lt"/>
                          <a:cs typeface="Arial" panose="020B0604020202020204" pitchFamily="34" charset="0"/>
                        </a:rPr>
                        <a:t> ​Adoption date</a:t>
                      </a: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947877983"/>
                  </a:ext>
                </a:extLst>
              </a:tr>
              <a:tr h="584722">
                <a:tc>
                  <a:txBody>
                    <a:bodyPr/>
                    <a:lstStyle/>
                    <a:p>
                      <a:pPr algn="ctr"/>
                      <a:r>
                        <a:rPr lang="fr-FR" b="1" dirty="0"/>
                        <a:t>The </a:t>
                      </a:r>
                      <a:r>
                        <a:rPr lang="fr-FR" b="1" dirty="0" err="1"/>
                        <a:t>Gambia</a:t>
                      </a:r>
                      <a:r>
                        <a:rPr lang="fr-FR" b="1" dirty="0"/>
                        <a:t> Constitution </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a:r>
                        <a:rPr lang="fr-FR" b="0" dirty="0"/>
                        <a:t>1997 </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just"/>
                      <a:r>
                        <a:rPr lang="fr-FR" dirty="0"/>
                        <a:t>Protection of </a:t>
                      </a:r>
                      <a:r>
                        <a:rPr lang="fr-FR" dirty="0" err="1"/>
                        <a:t>fundamental</a:t>
                      </a:r>
                      <a:r>
                        <a:rPr lang="fr-FR" dirty="0"/>
                        <a:t> </a:t>
                      </a:r>
                      <a:r>
                        <a:rPr lang="fr-FR" dirty="0" err="1"/>
                        <a:t>human</a:t>
                      </a:r>
                      <a:r>
                        <a:rPr lang="fr-FR" dirty="0"/>
                        <a:t> </a:t>
                      </a:r>
                      <a:r>
                        <a:rPr lang="fr-FR" dirty="0" err="1"/>
                        <a:t>rights</a:t>
                      </a:r>
                      <a:r>
                        <a:rPr lang="fr-FR" dirty="0"/>
                        <a:t> and </a:t>
                      </a:r>
                      <a:r>
                        <a:rPr lang="fr-FR" dirty="0" err="1"/>
                        <a:t>freedom</a:t>
                      </a:r>
                      <a:r>
                        <a:rPr lang="fr-FR" dirty="0"/>
                        <a:t>, </a:t>
                      </a:r>
                      <a:r>
                        <a:rPr lang="fr-FR" dirty="0" err="1"/>
                        <a:t>including</a:t>
                      </a:r>
                      <a:r>
                        <a:rPr lang="fr-FR" dirty="0"/>
                        <a:t> </a:t>
                      </a:r>
                      <a:r>
                        <a:rPr lang="fr-FR" dirty="0" err="1"/>
                        <a:t>against</a:t>
                      </a:r>
                      <a:r>
                        <a:rPr lang="fr-FR" dirty="0"/>
                        <a:t> </a:t>
                      </a:r>
                      <a:r>
                        <a:rPr lang="fr-FR" dirty="0" err="1"/>
                        <a:t>slavery</a:t>
                      </a:r>
                      <a:r>
                        <a:rPr lang="fr-FR" dirty="0"/>
                        <a:t>, </a:t>
                      </a:r>
                      <a:r>
                        <a:rPr lang="fr-FR" dirty="0" err="1"/>
                        <a:t>serviture</a:t>
                      </a:r>
                      <a:r>
                        <a:rPr lang="fr-FR" dirty="0"/>
                        <a:t>, </a:t>
                      </a:r>
                      <a:r>
                        <a:rPr lang="fr-FR" dirty="0" err="1"/>
                        <a:t>forced</a:t>
                      </a:r>
                      <a:r>
                        <a:rPr lang="fr-FR" dirty="0"/>
                        <a:t> labour, </a:t>
                      </a:r>
                      <a:r>
                        <a:rPr lang="fr-FR" dirty="0" err="1"/>
                        <a:t>forced</a:t>
                      </a:r>
                      <a:r>
                        <a:rPr lang="fr-FR" dirty="0"/>
                        <a:t> </a:t>
                      </a:r>
                      <a:r>
                        <a:rPr lang="fr-FR" dirty="0" err="1"/>
                        <a:t>marriage</a:t>
                      </a:r>
                      <a:r>
                        <a:rPr lang="fr-FR" dirty="0"/>
                        <a:t>, torture etc.  </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3095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448041697"/>
                  </a:ext>
                </a:extLst>
              </a:tr>
              <a:tr h="584722">
                <a:tc>
                  <a:txBody>
                    <a:bodyPr/>
                    <a:lstStyle/>
                    <a:p>
                      <a:pPr algn="ctr"/>
                      <a:r>
                        <a:rPr lang="fr-FR" b="1" dirty="0"/>
                        <a:t>The </a:t>
                      </a:r>
                      <a:r>
                        <a:rPr lang="fr-FR" b="1" dirty="0" err="1"/>
                        <a:t>Children’s</a:t>
                      </a:r>
                      <a:r>
                        <a:rPr lang="fr-FR" b="1" dirty="0"/>
                        <a:t> </a:t>
                      </a:r>
                      <a:r>
                        <a:rPr lang="fr-FR" b="1" dirty="0" err="1"/>
                        <a:t>Act</a:t>
                      </a:r>
                      <a:r>
                        <a:rPr lang="fr-FR" b="1" dirty="0"/>
                        <a:t> </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a:r>
                        <a:rPr lang="fr-FR" b="0" dirty="0"/>
                        <a:t>2005</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just" fontAlgn="auto"/>
                      <a:r>
                        <a:rPr lang="fr-FR" dirty="0" err="1"/>
                        <a:t>Protects</a:t>
                      </a:r>
                      <a:r>
                        <a:rPr lang="fr-FR" dirty="0"/>
                        <a:t> </a:t>
                      </a:r>
                      <a:r>
                        <a:rPr lang="fr-FR" dirty="0" err="1"/>
                        <a:t>children</a:t>
                      </a:r>
                      <a:r>
                        <a:rPr lang="fr-FR" dirty="0"/>
                        <a:t> </a:t>
                      </a:r>
                      <a:r>
                        <a:rPr lang="fr-FR" dirty="0" err="1"/>
                        <a:t>from</a:t>
                      </a:r>
                      <a:r>
                        <a:rPr lang="fr-FR" dirty="0"/>
                        <a:t> all </a:t>
                      </a:r>
                      <a:r>
                        <a:rPr lang="fr-FR" dirty="0" err="1"/>
                        <a:t>forms</a:t>
                      </a:r>
                      <a:r>
                        <a:rPr lang="fr-FR" dirty="0"/>
                        <a:t> of violence and abuse, </a:t>
                      </a:r>
                      <a:r>
                        <a:rPr lang="fr-FR" dirty="0" err="1"/>
                        <a:t>economic</a:t>
                      </a:r>
                      <a:r>
                        <a:rPr lang="fr-FR" dirty="0"/>
                        <a:t> and </a:t>
                      </a:r>
                      <a:r>
                        <a:rPr lang="fr-FR" dirty="0" err="1"/>
                        <a:t>sexual</a:t>
                      </a:r>
                      <a:r>
                        <a:rPr lang="fr-FR" dirty="0"/>
                        <a:t> exploitation, and </a:t>
                      </a:r>
                      <a:r>
                        <a:rPr lang="fr-FR" dirty="0" err="1"/>
                        <a:t>trafficking</a:t>
                      </a:r>
                      <a:r>
                        <a:rPr lang="fr-FR" dirty="0"/>
                        <a:t>.  It </a:t>
                      </a:r>
                      <a:r>
                        <a:rPr lang="fr-FR" dirty="0" err="1"/>
                        <a:t>also</a:t>
                      </a:r>
                      <a:r>
                        <a:rPr lang="fr-FR" dirty="0"/>
                        <a:t> </a:t>
                      </a:r>
                      <a:r>
                        <a:rPr lang="fr-FR" dirty="0" err="1"/>
                        <a:t>prohibits</a:t>
                      </a:r>
                      <a:r>
                        <a:rPr lang="fr-FR" dirty="0"/>
                        <a:t> </a:t>
                      </a:r>
                      <a:r>
                        <a:rPr lang="fr-FR" dirty="0" err="1"/>
                        <a:t>child</a:t>
                      </a:r>
                      <a:r>
                        <a:rPr lang="fr-FR" dirty="0"/>
                        <a:t> prostitution, </a:t>
                      </a:r>
                      <a:r>
                        <a:rPr lang="fr-FR" dirty="0" err="1"/>
                        <a:t>harmful</a:t>
                      </a:r>
                      <a:r>
                        <a:rPr lang="fr-FR" dirty="0"/>
                        <a:t> publications, </a:t>
                      </a:r>
                      <a:r>
                        <a:rPr lang="fr-FR" dirty="0" err="1"/>
                        <a:t>child</a:t>
                      </a:r>
                      <a:r>
                        <a:rPr lang="fr-FR" dirty="0"/>
                        <a:t> </a:t>
                      </a:r>
                      <a:r>
                        <a:rPr lang="fr-FR" dirty="0" err="1"/>
                        <a:t>marriage</a:t>
                      </a:r>
                      <a:r>
                        <a:rPr lang="fr-FR" dirty="0"/>
                        <a:t> and </a:t>
                      </a:r>
                      <a:r>
                        <a:rPr lang="fr-FR" dirty="0" err="1"/>
                        <a:t>harmful</a:t>
                      </a:r>
                      <a:r>
                        <a:rPr lang="fr-FR" dirty="0"/>
                        <a:t> </a:t>
                      </a:r>
                      <a:r>
                        <a:rPr lang="fr-FR" dirty="0" err="1"/>
                        <a:t>traditional</a:t>
                      </a:r>
                      <a:r>
                        <a:rPr lang="fr-FR" dirty="0"/>
                        <a:t> practices.</a:t>
                      </a:r>
                      <a:endParaRPr lang="en-US" sz="1800" b="0" i="0" dirty="0">
                        <a:solidFill>
                          <a:schemeClr val="tx1"/>
                        </a:solidFill>
                        <a:effectLst/>
                        <a:latin typeface="+mn-lt"/>
                        <a:cs typeface="Arial" panose="020B0604020202020204" pitchFamily="34" charset="0"/>
                      </a:endParaRP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3095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779393287"/>
                  </a:ext>
                </a:extLst>
              </a:tr>
              <a:tr h="584722">
                <a:tc>
                  <a:txBody>
                    <a:bodyPr/>
                    <a:lstStyle/>
                    <a:p>
                      <a:pPr algn="ctr"/>
                      <a:r>
                        <a:rPr lang="fr-FR" b="1" dirty="0"/>
                        <a:t>The </a:t>
                      </a:r>
                      <a:r>
                        <a:rPr lang="fr-FR" b="1" dirty="0" err="1"/>
                        <a:t>Trafficking</a:t>
                      </a:r>
                      <a:r>
                        <a:rPr lang="fr-FR" b="1" dirty="0"/>
                        <a:t> in </a:t>
                      </a:r>
                      <a:r>
                        <a:rPr lang="fr-FR" b="1" dirty="0" err="1"/>
                        <a:t>Persons</a:t>
                      </a:r>
                      <a:r>
                        <a:rPr lang="fr-FR" b="1" dirty="0"/>
                        <a:t> </a:t>
                      </a:r>
                      <a:r>
                        <a:rPr lang="fr-FR" b="1" dirty="0" err="1"/>
                        <a:t>Act</a:t>
                      </a:r>
                      <a:endParaRPr lang="fr-FR" b="1" dirty="0"/>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a:r>
                        <a:rPr lang="fr-FR" b="0" dirty="0"/>
                        <a:t>2007</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just" fontAlgn="auto"/>
                      <a:r>
                        <a:rPr lang="fr-FR" dirty="0" err="1"/>
                        <a:t>Prevent</a:t>
                      </a:r>
                      <a:r>
                        <a:rPr lang="fr-FR" dirty="0"/>
                        <a:t>, </a:t>
                      </a:r>
                      <a:r>
                        <a:rPr lang="fr-FR" dirty="0" err="1"/>
                        <a:t>suppress</a:t>
                      </a:r>
                      <a:r>
                        <a:rPr lang="fr-FR" dirty="0"/>
                        <a:t>, and </a:t>
                      </a:r>
                      <a:r>
                        <a:rPr lang="fr-FR" dirty="0" err="1"/>
                        <a:t>punish</a:t>
                      </a:r>
                      <a:r>
                        <a:rPr lang="fr-FR" dirty="0"/>
                        <a:t> the </a:t>
                      </a:r>
                      <a:r>
                        <a:rPr lang="fr-FR" dirty="0" err="1"/>
                        <a:t>perpetrators</a:t>
                      </a:r>
                      <a:r>
                        <a:rPr lang="fr-FR" dirty="0"/>
                        <a:t> of </a:t>
                      </a:r>
                      <a:r>
                        <a:rPr lang="fr-FR" dirty="0" err="1"/>
                        <a:t>trafficking</a:t>
                      </a:r>
                      <a:r>
                        <a:rPr lang="fr-FR" dirty="0"/>
                        <a:t> in </a:t>
                      </a:r>
                      <a:r>
                        <a:rPr lang="fr-FR" dirty="0" err="1"/>
                        <a:t>persons</a:t>
                      </a:r>
                      <a:r>
                        <a:rPr lang="fr-FR" dirty="0"/>
                        <a:t>, and to </a:t>
                      </a:r>
                      <a:r>
                        <a:rPr lang="fr-FR" dirty="0" err="1"/>
                        <a:t>rehabilitate</a:t>
                      </a:r>
                      <a:r>
                        <a:rPr lang="fr-FR" dirty="0"/>
                        <a:t> and </a:t>
                      </a:r>
                      <a:r>
                        <a:rPr lang="fr-FR" dirty="0" err="1"/>
                        <a:t>reintegrate</a:t>
                      </a:r>
                      <a:r>
                        <a:rPr lang="fr-FR" dirty="0"/>
                        <a:t> </a:t>
                      </a:r>
                      <a:r>
                        <a:rPr lang="fr-FR" dirty="0" err="1"/>
                        <a:t>survivors</a:t>
                      </a:r>
                      <a:r>
                        <a:rPr lang="fr-FR" dirty="0"/>
                        <a:t> of </a:t>
                      </a:r>
                      <a:r>
                        <a:rPr lang="fr-FR" dirty="0" err="1"/>
                        <a:t>trafficking</a:t>
                      </a:r>
                      <a:r>
                        <a:rPr lang="fr-FR" dirty="0"/>
                        <a:t> (</a:t>
                      </a:r>
                      <a:r>
                        <a:rPr lang="fr-FR" dirty="0" err="1"/>
                        <a:t>mostly</a:t>
                      </a:r>
                      <a:r>
                        <a:rPr lang="fr-FR" dirty="0"/>
                        <a:t> </a:t>
                      </a:r>
                      <a:r>
                        <a:rPr lang="fr-FR" dirty="0" err="1"/>
                        <a:t>women</a:t>
                      </a:r>
                      <a:r>
                        <a:rPr lang="fr-FR" dirty="0"/>
                        <a:t> and </a:t>
                      </a:r>
                      <a:r>
                        <a:rPr lang="fr-FR" dirty="0" err="1"/>
                        <a:t>children</a:t>
                      </a:r>
                      <a:r>
                        <a:rPr lang="fr-FR" dirty="0"/>
                        <a:t>).</a:t>
                      </a:r>
                      <a:endParaRPr lang="en-US" sz="1800" b="0" i="0" dirty="0">
                        <a:solidFill>
                          <a:schemeClr val="tx1"/>
                        </a:solidFill>
                        <a:effectLst/>
                        <a:latin typeface="+mn-lt"/>
                        <a:cs typeface="Arial" panose="020B0604020202020204" pitchFamily="34" charset="0"/>
                      </a:endParaRPr>
                    </a:p>
                  </a:txBody>
                  <a:tcPr marL="64784" marR="64784" marT="32392" marB="32392" anchor="ct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3170656290"/>
                  </a:ext>
                </a:extLst>
              </a:tr>
              <a:tr h="504317">
                <a:tc>
                  <a:txBody>
                    <a:bodyPr/>
                    <a:lstStyle/>
                    <a:p>
                      <a:pPr algn="ctr"/>
                      <a:r>
                        <a:rPr lang="fr-FR" b="1" dirty="0"/>
                        <a:t>The </a:t>
                      </a:r>
                      <a:r>
                        <a:rPr lang="fr-FR" b="1" dirty="0" err="1"/>
                        <a:t>Women’s</a:t>
                      </a:r>
                      <a:r>
                        <a:rPr lang="fr-FR" b="1" dirty="0"/>
                        <a:t> </a:t>
                      </a:r>
                      <a:r>
                        <a:rPr lang="fr-FR" b="1" dirty="0" err="1"/>
                        <a:t>Act</a:t>
                      </a:r>
                      <a:r>
                        <a:rPr lang="fr-FR" b="1" dirty="0"/>
                        <a:t> </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a:r>
                        <a:rPr lang="fr-FR" b="0" dirty="0"/>
                        <a:t>2010 </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just"/>
                      <a:r>
                        <a:rPr lang="fr-FR" dirty="0"/>
                        <a:t>Innovative and </a:t>
                      </a:r>
                      <a:r>
                        <a:rPr lang="fr-FR" dirty="0" err="1"/>
                        <a:t>comprehensive</a:t>
                      </a:r>
                      <a:r>
                        <a:rPr lang="fr-FR" dirty="0"/>
                        <a:t> provision for the protection of </a:t>
                      </a:r>
                      <a:r>
                        <a:rPr lang="fr-FR" dirty="0" err="1"/>
                        <a:t>women</a:t>
                      </a:r>
                      <a:r>
                        <a:rPr lang="fr-FR" dirty="0"/>
                        <a:t> </a:t>
                      </a:r>
                      <a:r>
                        <a:rPr lang="fr-FR" dirty="0" err="1"/>
                        <a:t>from</a:t>
                      </a:r>
                      <a:r>
                        <a:rPr lang="fr-FR" dirty="0"/>
                        <a:t> violence </a:t>
                      </a:r>
                      <a:r>
                        <a:rPr lang="fr-FR" dirty="0" err="1"/>
                        <a:t>that</a:t>
                      </a:r>
                      <a:r>
                        <a:rPr lang="fr-FR" dirty="0"/>
                        <a:t> </a:t>
                      </a:r>
                      <a:r>
                        <a:rPr lang="fr-FR" dirty="0" err="1"/>
                        <a:t>was</a:t>
                      </a:r>
                      <a:r>
                        <a:rPr lang="fr-FR" dirty="0"/>
                        <a:t> not </a:t>
                      </a:r>
                      <a:r>
                        <a:rPr lang="fr-FR" dirty="0" err="1"/>
                        <a:t>addressed</a:t>
                      </a:r>
                      <a:r>
                        <a:rPr lang="fr-FR" dirty="0"/>
                        <a:t> in the 1997 Constitution or </a:t>
                      </a:r>
                      <a:r>
                        <a:rPr lang="fr-FR" dirty="0" err="1"/>
                        <a:t>any</a:t>
                      </a:r>
                      <a:r>
                        <a:rPr lang="fr-FR" dirty="0"/>
                        <a:t> </a:t>
                      </a:r>
                      <a:r>
                        <a:rPr lang="fr-FR" dirty="0" err="1"/>
                        <a:t>other</a:t>
                      </a:r>
                      <a:r>
                        <a:rPr lang="fr-FR" dirty="0"/>
                        <a:t> </a:t>
                      </a:r>
                      <a:r>
                        <a:rPr lang="fr-FR" dirty="0" err="1"/>
                        <a:t>law</a:t>
                      </a:r>
                      <a:r>
                        <a:rPr lang="fr-FR" dirty="0"/>
                        <a:t> in The </a:t>
                      </a:r>
                      <a:r>
                        <a:rPr lang="fr-FR" dirty="0" err="1"/>
                        <a:t>Gambia</a:t>
                      </a:r>
                      <a:r>
                        <a:rPr lang="fr-FR" dirty="0"/>
                        <a:t>.</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345813879"/>
                  </a:ext>
                </a:extLst>
              </a:tr>
              <a:tr h="842800">
                <a:tc>
                  <a:txBody>
                    <a:bodyPr/>
                    <a:lstStyle/>
                    <a:p>
                      <a:pPr algn="ctr"/>
                      <a:r>
                        <a:rPr lang="fr-FR" b="1" dirty="0" err="1"/>
                        <a:t>Sexual</a:t>
                      </a:r>
                      <a:r>
                        <a:rPr lang="fr-FR" b="1" dirty="0"/>
                        <a:t> </a:t>
                      </a:r>
                      <a:r>
                        <a:rPr lang="fr-FR" b="1" dirty="0" err="1"/>
                        <a:t>Offences</a:t>
                      </a:r>
                      <a:r>
                        <a:rPr lang="fr-FR" b="1" dirty="0"/>
                        <a:t> </a:t>
                      </a:r>
                      <a:r>
                        <a:rPr lang="fr-FR" b="1" dirty="0" err="1"/>
                        <a:t>Act</a:t>
                      </a:r>
                      <a:endParaRPr lang="fr-FR" b="1" dirty="0"/>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a:r>
                        <a:rPr lang="fr-FR" b="0" dirty="0"/>
                        <a:t>2013</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just"/>
                      <a:r>
                        <a:rPr lang="fr-FR" dirty="0"/>
                        <a:t>It </a:t>
                      </a:r>
                      <a:r>
                        <a:rPr lang="fr-FR" dirty="0" err="1"/>
                        <a:t>criminalizes</a:t>
                      </a:r>
                      <a:r>
                        <a:rPr lang="fr-FR" dirty="0"/>
                        <a:t> </a:t>
                      </a:r>
                      <a:r>
                        <a:rPr lang="fr-FR" dirty="0" err="1"/>
                        <a:t>every</a:t>
                      </a:r>
                      <a:r>
                        <a:rPr lang="fr-FR" dirty="0"/>
                        <a:t> </a:t>
                      </a:r>
                      <a:r>
                        <a:rPr lang="fr-FR" dirty="0" err="1"/>
                        <a:t>form</a:t>
                      </a:r>
                      <a:r>
                        <a:rPr lang="fr-FR" dirty="0"/>
                        <a:t> of </a:t>
                      </a:r>
                      <a:r>
                        <a:rPr lang="fr-FR" dirty="0" err="1"/>
                        <a:t>sexual</a:t>
                      </a:r>
                      <a:r>
                        <a:rPr lang="fr-FR" dirty="0"/>
                        <a:t> </a:t>
                      </a:r>
                      <a:r>
                        <a:rPr lang="fr-FR" dirty="0" err="1"/>
                        <a:t>assault</a:t>
                      </a:r>
                      <a:r>
                        <a:rPr lang="fr-FR" dirty="0"/>
                        <a:t>, exploitation and </a:t>
                      </a:r>
                      <a:r>
                        <a:rPr lang="fr-FR" dirty="0" err="1"/>
                        <a:t>harassment</a:t>
                      </a:r>
                      <a:r>
                        <a:rPr lang="fr-FR" dirty="0"/>
                        <a:t>.</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3044018471"/>
                  </a:ext>
                </a:extLst>
              </a:tr>
              <a:tr h="584722">
                <a:tc>
                  <a:txBody>
                    <a:bodyPr/>
                    <a:lstStyle/>
                    <a:p>
                      <a:pPr algn="ctr"/>
                      <a:r>
                        <a:rPr lang="fr-FR" b="1" dirty="0"/>
                        <a:t>Domestic Violence </a:t>
                      </a:r>
                      <a:r>
                        <a:rPr lang="fr-FR" b="1" dirty="0" err="1"/>
                        <a:t>Act</a:t>
                      </a:r>
                      <a:endParaRPr lang="fr-FR" b="1" dirty="0"/>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a:r>
                        <a:rPr lang="fr-FR" b="0" dirty="0"/>
                        <a:t>2013 </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just"/>
                      <a:r>
                        <a:rPr lang="fr-FR" dirty="0" err="1"/>
                        <a:t>Addresses</a:t>
                      </a:r>
                      <a:r>
                        <a:rPr lang="fr-FR" dirty="0"/>
                        <a:t> </a:t>
                      </a:r>
                      <a:r>
                        <a:rPr lang="fr-FR" dirty="0" err="1"/>
                        <a:t>domestic</a:t>
                      </a:r>
                      <a:r>
                        <a:rPr lang="fr-FR" dirty="0"/>
                        <a:t> violence and </a:t>
                      </a:r>
                      <a:r>
                        <a:rPr lang="fr-FR" dirty="0" err="1"/>
                        <a:t>provides</a:t>
                      </a:r>
                      <a:r>
                        <a:rPr lang="fr-FR" dirty="0"/>
                        <a:t> protection for the </a:t>
                      </a:r>
                      <a:r>
                        <a:rPr lang="fr-FR" dirty="0" err="1"/>
                        <a:t>survivors</a:t>
                      </a:r>
                      <a:r>
                        <a:rPr lang="fr-FR" dirty="0"/>
                        <a:t> of </a:t>
                      </a:r>
                      <a:r>
                        <a:rPr lang="fr-FR" dirty="0" err="1"/>
                        <a:t>domestic</a:t>
                      </a:r>
                      <a:r>
                        <a:rPr lang="fr-FR" dirty="0"/>
                        <a:t> violence, </a:t>
                      </a:r>
                      <a:r>
                        <a:rPr lang="fr-FR" dirty="0" err="1"/>
                        <a:t>particularly</a:t>
                      </a:r>
                      <a:r>
                        <a:rPr lang="fr-FR" dirty="0"/>
                        <a:t> </a:t>
                      </a:r>
                      <a:r>
                        <a:rPr lang="fr-FR" dirty="0" err="1"/>
                        <a:t>women</a:t>
                      </a:r>
                      <a:r>
                        <a:rPr lang="fr-FR" dirty="0"/>
                        <a:t> and </a:t>
                      </a:r>
                      <a:r>
                        <a:rPr lang="fr-FR" dirty="0" err="1"/>
                        <a:t>children</a:t>
                      </a:r>
                      <a:r>
                        <a:rPr lang="fr-FR" dirty="0"/>
                        <a:t>.</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289750557"/>
                  </a:ext>
                </a:extLst>
              </a:tr>
              <a:tr h="584722">
                <a:tc>
                  <a:txBody>
                    <a:bodyPr/>
                    <a:lstStyle/>
                    <a:p>
                      <a:pPr algn="ctr"/>
                      <a:r>
                        <a:rPr lang="fr-FR" b="1" dirty="0"/>
                        <a:t>The </a:t>
                      </a:r>
                      <a:r>
                        <a:rPr lang="fr-FR" b="1" dirty="0" err="1"/>
                        <a:t>Persons</a:t>
                      </a:r>
                      <a:r>
                        <a:rPr lang="fr-FR" b="1" dirty="0"/>
                        <a:t> </a:t>
                      </a:r>
                      <a:r>
                        <a:rPr lang="fr-FR" b="1" dirty="0" err="1"/>
                        <a:t>with</a:t>
                      </a:r>
                      <a:r>
                        <a:rPr lang="fr-FR" b="1" dirty="0"/>
                        <a:t> </a:t>
                      </a:r>
                      <a:r>
                        <a:rPr lang="fr-FR" b="1" dirty="0" err="1"/>
                        <a:t>Disability</a:t>
                      </a:r>
                      <a:r>
                        <a:rPr lang="fr-FR" b="1" dirty="0"/>
                        <a:t> </a:t>
                      </a:r>
                      <a:r>
                        <a:rPr lang="fr-FR" b="1" dirty="0" err="1"/>
                        <a:t>Act</a:t>
                      </a:r>
                      <a:r>
                        <a:rPr lang="fr-FR" b="1" dirty="0"/>
                        <a:t> </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ctr"/>
                      <a:r>
                        <a:rPr lang="fr-FR" b="0" dirty="0"/>
                        <a:t>2021</a:t>
                      </a:r>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tc>
                  <a:txBody>
                    <a:bodyPr/>
                    <a:lstStyle/>
                    <a:p>
                      <a:pPr algn="just"/>
                      <a:r>
                        <a:rPr lang="fr-FR" dirty="0" err="1"/>
                        <a:t>Protects</a:t>
                      </a:r>
                      <a:r>
                        <a:rPr lang="fr-FR" dirty="0"/>
                        <a:t> the </a:t>
                      </a:r>
                      <a:r>
                        <a:rPr lang="fr-FR" dirty="0" err="1"/>
                        <a:t>rights</a:t>
                      </a:r>
                      <a:r>
                        <a:rPr lang="fr-FR" dirty="0"/>
                        <a:t> of </a:t>
                      </a:r>
                      <a:r>
                        <a:rPr lang="fr-FR" dirty="0" err="1"/>
                        <a:t>Persons</a:t>
                      </a:r>
                      <a:r>
                        <a:rPr lang="fr-FR" dirty="0"/>
                        <a:t> </a:t>
                      </a:r>
                      <a:r>
                        <a:rPr lang="fr-FR" dirty="0" err="1"/>
                        <a:t>with</a:t>
                      </a:r>
                      <a:r>
                        <a:rPr lang="fr-FR" dirty="0"/>
                        <a:t> </a:t>
                      </a:r>
                      <a:r>
                        <a:rPr lang="fr-FR" dirty="0" err="1"/>
                        <a:t>disability</a:t>
                      </a:r>
                      <a:endParaRPr lang="fr-FR" dirty="0"/>
                    </a:p>
                  </a:txBody>
                  <a:tcPr>
                    <a:lnL w="10316" cap="flat" cmpd="sng" algn="ctr">
                      <a:solidFill>
                        <a:srgbClr val="FFFFFF"/>
                      </a:solidFill>
                      <a:prstDash val="solid"/>
                      <a:round/>
                      <a:headEnd type="none" w="med" len="med"/>
                      <a:tailEnd type="none" w="med" len="med"/>
                    </a:lnL>
                    <a:lnR w="10316" cap="flat" cmpd="sng" algn="ctr">
                      <a:solidFill>
                        <a:srgbClr val="FFFFFF"/>
                      </a:solidFill>
                      <a:prstDash val="solid"/>
                      <a:round/>
                      <a:headEnd type="none" w="med" len="med"/>
                      <a:tailEnd type="none" w="med" len="med"/>
                    </a:lnR>
                    <a:lnT w="10316" cap="flat" cmpd="sng" algn="ctr">
                      <a:solidFill>
                        <a:srgbClr val="FFFFFF"/>
                      </a:solidFill>
                      <a:prstDash val="solid"/>
                      <a:round/>
                      <a:headEnd type="none" w="med" len="med"/>
                      <a:tailEnd type="none" w="med" len="med"/>
                    </a:lnT>
                    <a:lnB w="10316" cap="flat" cmpd="sng" algn="ctr">
                      <a:solidFill>
                        <a:srgbClr val="FFFFFF"/>
                      </a:solidFill>
                      <a:prstDash val="solid"/>
                      <a:round/>
                      <a:headEnd type="none" w="med" len="med"/>
                      <a:tailEnd type="none" w="med" len="med"/>
                    </a:lnB>
                    <a:solidFill>
                      <a:schemeClr val="accent2">
                        <a:lumMod val="60000"/>
                        <a:lumOff val="40000"/>
                        <a:alpha val="19000"/>
                      </a:schemeClr>
                    </a:solidFill>
                  </a:tcPr>
                </a:tc>
                <a:extLst>
                  <a:ext uri="{0D108BD9-81ED-4DB2-BD59-A6C34878D82A}">
                    <a16:rowId xmlns:a16="http://schemas.microsoft.com/office/drawing/2014/main" xmlns="" val="2757057405"/>
                  </a:ext>
                </a:extLst>
              </a:tr>
            </a:tbl>
          </a:graphicData>
        </a:graphic>
      </p:graphicFrame>
      <p:sp>
        <p:nvSpPr>
          <p:cNvPr id="6" name="Rectangle 1">
            <a:extLst>
              <a:ext uri="{FF2B5EF4-FFF2-40B4-BE49-F238E27FC236}">
                <a16:creationId xmlns:a16="http://schemas.microsoft.com/office/drawing/2014/main" xmlns="" id="{37F91D64-7754-7F5C-EA0C-DCBA48F50489}"/>
              </a:ext>
            </a:extLst>
          </p:cNvPr>
          <p:cNvSpPr>
            <a:spLocks noChangeArrowheads="1"/>
          </p:cNvSpPr>
          <p:nvPr/>
        </p:nvSpPr>
        <p:spPr bwMode="auto">
          <a:xfrm>
            <a:off x="2255838" y="180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webkit-standard"/>
              </a:rPr>
              <a:t> </a:t>
            </a: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8342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b="1"/>
              <a:t>5. Reporting mechanisms and support for survivors</a:t>
            </a:r>
          </a:p>
        </p:txBody>
      </p:sp>
      <p:sp>
        <p:nvSpPr>
          <p:cNvPr id="45"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ersonne, habits, Visage humain, Accessoire de mode&#10;&#10;Description générée automatiquement">
            <a:extLst>
              <a:ext uri="{FF2B5EF4-FFF2-40B4-BE49-F238E27FC236}">
                <a16:creationId xmlns:a16="http://schemas.microsoft.com/office/drawing/2014/main" xmlns="" id="{ABAE4619-4214-305D-C9A9-FF80E2F326CD}"/>
              </a:ext>
            </a:extLst>
          </p:cNvPr>
          <p:cNvPicPr>
            <a:picLocks noChangeAspect="1"/>
          </p:cNvPicPr>
          <p:nvPr/>
        </p:nvPicPr>
        <p:blipFill rotWithShape="1">
          <a:blip r:embed="rId2"/>
          <a:srcRect l="23403" r="1265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Tree>
    <p:extLst>
      <p:ext uri="{BB962C8B-B14F-4D97-AF65-F5344CB8AC3E}">
        <p14:creationId xmlns:p14="http://schemas.microsoft.com/office/powerpoint/2010/main" val="1956968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613BA7-C00E-8B0A-6930-BA95251E4F0F}"/>
              </a:ext>
            </a:extLst>
          </p:cNvPr>
          <p:cNvSpPr>
            <a:spLocks noGrp="1"/>
          </p:cNvSpPr>
          <p:nvPr>
            <p:ph type="title"/>
          </p:nvPr>
        </p:nvSpPr>
        <p:spPr/>
        <p:txBody>
          <a:bodyPr/>
          <a:lstStyle/>
          <a:p>
            <a:pPr algn="ctr"/>
            <a:r>
              <a:rPr lang="en-US" b="1" dirty="0"/>
              <a:t>How can GBV BE PREVENTED?</a:t>
            </a:r>
            <a:endParaRPr lang="x-none" b="1" dirty="0"/>
          </a:p>
        </p:txBody>
      </p:sp>
      <p:sp>
        <p:nvSpPr>
          <p:cNvPr id="6" name="TextBox 5">
            <a:extLst>
              <a:ext uri="{FF2B5EF4-FFF2-40B4-BE49-F238E27FC236}">
                <a16:creationId xmlns:a16="http://schemas.microsoft.com/office/drawing/2014/main" xmlns="" id="{4F073A66-7D54-DBDF-644B-9595970EFBC4}"/>
              </a:ext>
            </a:extLst>
          </p:cNvPr>
          <p:cNvSpPr txBox="1"/>
          <p:nvPr/>
        </p:nvSpPr>
        <p:spPr>
          <a:xfrm>
            <a:off x="471488" y="2114550"/>
            <a:ext cx="5026787" cy="3970318"/>
          </a:xfrm>
          <a:prstGeom prst="rect">
            <a:avLst/>
          </a:prstGeom>
          <a:noFill/>
        </p:spPr>
        <p:txBody>
          <a:bodyPr wrap="square" rtlCol="0">
            <a:spAutoFit/>
          </a:bodyPr>
          <a:lstStyle/>
          <a:p>
            <a:pPr marL="342900" indent="-342900">
              <a:buAutoNum type="arabicPeriod"/>
            </a:pPr>
            <a:r>
              <a:rPr lang="en-US" sz="2800" b="1" dirty="0"/>
              <a:t>At an individual level</a:t>
            </a:r>
          </a:p>
          <a:p>
            <a:pPr marL="533400" indent="-285750">
              <a:buFont typeface="Arial" panose="020B0604020202020204" pitchFamily="34" charset="0"/>
              <a:buChar char="•"/>
            </a:pPr>
            <a:r>
              <a:rPr lang="en-US" sz="2800" dirty="0"/>
              <a:t>Deconstruction of personal gender beliefs</a:t>
            </a:r>
          </a:p>
          <a:p>
            <a:pPr marL="533400" indent="-285750">
              <a:buFont typeface="Arial" panose="020B0604020202020204" pitchFamily="34" charset="0"/>
              <a:buChar char="•"/>
            </a:pPr>
            <a:r>
              <a:rPr lang="en-US" sz="2800" dirty="0"/>
              <a:t>Advocate for change in our communities</a:t>
            </a:r>
          </a:p>
          <a:p>
            <a:pPr marL="533400" indent="-285750">
              <a:buFont typeface="Arial" panose="020B0604020202020204" pitchFamily="34" charset="0"/>
              <a:buChar char="•"/>
            </a:pPr>
            <a:r>
              <a:rPr lang="en-US" sz="2800" dirty="0"/>
              <a:t>Remain in Education</a:t>
            </a:r>
          </a:p>
          <a:p>
            <a:pPr marL="533400" indent="-285750">
              <a:buFont typeface="Arial" panose="020B0604020202020204" pitchFamily="34" charset="0"/>
              <a:buChar char="•"/>
            </a:pPr>
            <a:r>
              <a:rPr lang="en-US" sz="2800" dirty="0"/>
              <a:t>Building our skills</a:t>
            </a:r>
          </a:p>
          <a:p>
            <a:pPr marL="533400" indent="-285750">
              <a:buFont typeface="Arial" panose="020B0604020202020204" pitchFamily="34" charset="0"/>
              <a:buChar char="•"/>
            </a:pPr>
            <a:r>
              <a:rPr lang="en-US" sz="2800" dirty="0"/>
              <a:t>Maintaining a positive attitude to life challenges</a:t>
            </a:r>
            <a:endParaRPr lang="x-none" sz="2800" dirty="0"/>
          </a:p>
        </p:txBody>
      </p:sp>
      <p:sp>
        <p:nvSpPr>
          <p:cNvPr id="7" name="TextBox 6">
            <a:extLst>
              <a:ext uri="{FF2B5EF4-FFF2-40B4-BE49-F238E27FC236}">
                <a16:creationId xmlns:a16="http://schemas.microsoft.com/office/drawing/2014/main" xmlns="" id="{7434D92B-807E-162E-1A6F-AABDA065A561}"/>
              </a:ext>
            </a:extLst>
          </p:cNvPr>
          <p:cNvSpPr txBox="1"/>
          <p:nvPr/>
        </p:nvSpPr>
        <p:spPr>
          <a:xfrm>
            <a:off x="6279832" y="1691430"/>
            <a:ext cx="5440680" cy="6093976"/>
          </a:xfrm>
          <a:prstGeom prst="rect">
            <a:avLst/>
          </a:prstGeom>
          <a:noFill/>
        </p:spPr>
        <p:txBody>
          <a:bodyPr wrap="square" rtlCol="0">
            <a:spAutoFit/>
          </a:bodyPr>
          <a:lstStyle/>
          <a:p>
            <a:r>
              <a:rPr lang="en-US" sz="2800" b="1" dirty="0"/>
              <a:t>2.  At the organizational level</a:t>
            </a:r>
          </a:p>
          <a:p>
            <a:pPr marL="285750" indent="-285750">
              <a:buFont typeface="Wingdings" panose="05000000000000000000" pitchFamily="2" charset="2"/>
              <a:buChar char="§"/>
            </a:pPr>
            <a:r>
              <a:rPr lang="en-US" sz="2800" dirty="0"/>
              <a:t>Training programs for professionals</a:t>
            </a:r>
          </a:p>
          <a:p>
            <a:pPr marL="285750" lvl="0" indent="-285750">
              <a:buFont typeface="Wingdings" panose="05000000000000000000" pitchFamily="2" charset="2"/>
              <a:buChar char="§"/>
            </a:pPr>
            <a:r>
              <a:rPr lang="en-US" sz="2800" dirty="0">
                <a:solidFill>
                  <a:prstClr val="black"/>
                </a:solidFill>
              </a:rPr>
              <a:t>Promote women’s empowerment</a:t>
            </a:r>
          </a:p>
          <a:p>
            <a:pPr marL="285750" indent="-285750">
              <a:buFont typeface="Wingdings" panose="05000000000000000000" pitchFamily="2" charset="2"/>
              <a:buChar char="§"/>
            </a:pPr>
            <a:r>
              <a:rPr lang="en-US" sz="2800" dirty="0"/>
              <a:t>Campaigns to raise awareness</a:t>
            </a:r>
          </a:p>
          <a:p>
            <a:pPr marL="285750" indent="-285750">
              <a:buFont typeface="Wingdings" panose="05000000000000000000" pitchFamily="2" charset="2"/>
              <a:buChar char="§"/>
            </a:pPr>
            <a:r>
              <a:rPr lang="en-US" sz="2800" dirty="0"/>
              <a:t>Involve men and boys</a:t>
            </a:r>
          </a:p>
          <a:p>
            <a:pPr marL="285750" indent="-285750">
              <a:buFont typeface="Wingdings" panose="05000000000000000000" pitchFamily="2" charset="2"/>
              <a:buChar char="§"/>
            </a:pPr>
            <a:r>
              <a:rPr lang="en-US" sz="2800" dirty="0"/>
              <a:t>Education in non-violence and equality between women and men</a:t>
            </a:r>
          </a:p>
          <a:p>
            <a:pPr marL="285750" indent="-285750">
              <a:buFont typeface="Wingdings" panose="05000000000000000000" pitchFamily="2" charset="2"/>
              <a:buChar char="§"/>
            </a:pPr>
            <a:r>
              <a:rPr lang="en-US" sz="2800" dirty="0"/>
              <a:t>Challenges gender stereotypes</a:t>
            </a:r>
          </a:p>
          <a:p>
            <a:pPr marL="285750" indent="-285750">
              <a:buFont typeface="Wingdings" panose="05000000000000000000" pitchFamily="2" charset="2"/>
              <a:buChar char="§"/>
            </a:pPr>
            <a:endParaRPr lang="en-US" sz="2800" dirty="0"/>
          </a:p>
          <a:p>
            <a:pPr marL="285750" indent="-285750">
              <a:buFont typeface="Wingdings" panose="05000000000000000000" pitchFamily="2" charset="2"/>
              <a:buChar char="§"/>
            </a:pPr>
            <a:endParaRPr lang="en-US" sz="2800"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x-none" dirty="0"/>
          </a:p>
        </p:txBody>
      </p:sp>
    </p:spTree>
    <p:extLst>
      <p:ext uri="{BB962C8B-B14F-4D97-AF65-F5344CB8AC3E}">
        <p14:creationId xmlns:p14="http://schemas.microsoft.com/office/powerpoint/2010/main" val="22075494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461DC-86DE-FA42-B717-17A4E06D5A20}"/>
              </a:ext>
            </a:extLst>
          </p:cNvPr>
          <p:cNvSpPr>
            <a:spLocks noGrp="1"/>
          </p:cNvSpPr>
          <p:nvPr>
            <p:ph type="title"/>
          </p:nvPr>
        </p:nvSpPr>
        <p:spPr/>
        <p:txBody>
          <a:bodyPr/>
          <a:lstStyle/>
          <a:p>
            <a:pPr algn="ctr"/>
            <a:r>
              <a:rPr lang="en-US" b="1" dirty="0"/>
              <a:t>GBV Reporting mechanisms in the Gambia</a:t>
            </a:r>
            <a:endParaRPr lang="x-none" b="1" dirty="0"/>
          </a:p>
        </p:txBody>
      </p:sp>
      <p:sp>
        <p:nvSpPr>
          <p:cNvPr id="3" name="Content Placeholder 2">
            <a:extLst>
              <a:ext uri="{FF2B5EF4-FFF2-40B4-BE49-F238E27FC236}">
                <a16:creationId xmlns:a16="http://schemas.microsoft.com/office/drawing/2014/main" xmlns="" id="{612ADEEB-911F-3A9B-E018-8BCDC05CC63F}"/>
              </a:ext>
            </a:extLst>
          </p:cNvPr>
          <p:cNvSpPr>
            <a:spLocks noGrp="1"/>
          </p:cNvSpPr>
          <p:nvPr>
            <p:ph idx="1"/>
          </p:nvPr>
        </p:nvSpPr>
        <p:spPr>
          <a:xfrm>
            <a:off x="581193" y="2195736"/>
            <a:ext cx="11029615" cy="3678303"/>
          </a:xfrm>
        </p:spPr>
        <p:txBody>
          <a:bodyPr/>
          <a:lstStyle/>
          <a:p>
            <a:pPr marL="342900" indent="-342900">
              <a:buFont typeface="+mj-lt"/>
              <a:buAutoNum type="arabicPeriod"/>
            </a:pPr>
            <a:r>
              <a:rPr lang="en-US" dirty="0"/>
              <a:t> </a:t>
            </a:r>
            <a:r>
              <a:rPr lang="en-US" sz="2800" dirty="0"/>
              <a:t>The GBV Helpline </a:t>
            </a:r>
            <a:r>
              <a:rPr lang="en-US" sz="6600" dirty="0"/>
              <a:t>199 </a:t>
            </a:r>
          </a:p>
          <a:p>
            <a:pPr marL="342900" indent="-342900">
              <a:buFont typeface="+mj-lt"/>
              <a:buAutoNum type="arabicPeriod"/>
            </a:pPr>
            <a:r>
              <a:rPr lang="en-US" sz="2800" dirty="0"/>
              <a:t>The One Stop Center’s</a:t>
            </a:r>
          </a:p>
          <a:p>
            <a:pPr marL="342900" indent="-342900">
              <a:buFont typeface="+mj-lt"/>
              <a:buAutoNum type="arabicPeriod"/>
            </a:pPr>
            <a:r>
              <a:rPr lang="en-US" sz="2800" dirty="0"/>
              <a:t>The police</a:t>
            </a:r>
          </a:p>
          <a:p>
            <a:pPr marL="342900" indent="-342900">
              <a:buFont typeface="+mj-lt"/>
              <a:buAutoNum type="arabicPeriod"/>
            </a:pPr>
            <a:r>
              <a:rPr lang="en-US" sz="2800" dirty="0"/>
              <a:t>FLAG (Female Lawyers Association of The Gambia)</a:t>
            </a:r>
          </a:p>
          <a:p>
            <a:pPr marL="342900" indent="-342900">
              <a:buFont typeface="+mj-lt"/>
              <a:buAutoNum type="arabicPeriod"/>
            </a:pPr>
            <a:r>
              <a:rPr lang="en-US" sz="2800" dirty="0"/>
              <a:t>The GMIS (Gender Management Information System)</a:t>
            </a:r>
          </a:p>
          <a:p>
            <a:pPr marL="342900" indent="-342900">
              <a:buFont typeface="+mj-lt"/>
              <a:buAutoNum type="arabicPeriod"/>
            </a:pPr>
            <a:endParaRPr lang="x-none" dirty="0"/>
          </a:p>
        </p:txBody>
      </p:sp>
    </p:spTree>
    <p:extLst>
      <p:ext uri="{BB962C8B-B14F-4D97-AF65-F5344CB8AC3E}">
        <p14:creationId xmlns:p14="http://schemas.microsoft.com/office/powerpoint/2010/main" val="3633126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44993-250B-528C-10B0-2A56107D9026}"/>
              </a:ext>
            </a:extLst>
          </p:cNvPr>
          <p:cNvSpPr>
            <a:spLocks noGrp="1"/>
          </p:cNvSpPr>
          <p:nvPr>
            <p:ph type="title"/>
          </p:nvPr>
        </p:nvSpPr>
        <p:spPr/>
        <p:txBody>
          <a:bodyPr/>
          <a:lstStyle/>
          <a:p>
            <a:pPr algn="ctr"/>
            <a:r>
              <a:rPr lang="en-US" b="1" dirty="0"/>
              <a:t>SERVICES AVAILABLE</a:t>
            </a:r>
            <a:endParaRPr lang="x-none" b="1" dirty="0"/>
          </a:p>
        </p:txBody>
      </p:sp>
      <p:sp>
        <p:nvSpPr>
          <p:cNvPr id="3" name="Content Placeholder 2">
            <a:extLst>
              <a:ext uri="{FF2B5EF4-FFF2-40B4-BE49-F238E27FC236}">
                <a16:creationId xmlns:a16="http://schemas.microsoft.com/office/drawing/2014/main" xmlns="" id="{C2CF9F6A-2B93-F33D-B9FA-78FD12E189CE}"/>
              </a:ext>
            </a:extLst>
          </p:cNvPr>
          <p:cNvSpPr>
            <a:spLocks noGrp="1"/>
          </p:cNvSpPr>
          <p:nvPr>
            <p:ph idx="1"/>
          </p:nvPr>
        </p:nvSpPr>
        <p:spPr>
          <a:xfrm>
            <a:off x="581192" y="1829976"/>
            <a:ext cx="11029615" cy="3678303"/>
          </a:xfrm>
        </p:spPr>
        <p:txBody>
          <a:bodyPr>
            <a:normAutofit/>
          </a:bodyPr>
          <a:lstStyle/>
          <a:p>
            <a:r>
              <a:rPr lang="en-US" sz="2800" dirty="0"/>
              <a:t>Psycho-social services </a:t>
            </a:r>
          </a:p>
          <a:p>
            <a:r>
              <a:rPr lang="en-US" sz="2800" dirty="0"/>
              <a:t>Medical services</a:t>
            </a:r>
          </a:p>
          <a:p>
            <a:r>
              <a:rPr lang="en-US" sz="2800" dirty="0"/>
              <a:t>Police Protection</a:t>
            </a:r>
          </a:p>
          <a:p>
            <a:r>
              <a:rPr lang="en-US" sz="2800" dirty="0"/>
              <a:t>Legal Services</a:t>
            </a:r>
          </a:p>
          <a:p>
            <a:r>
              <a:rPr lang="en-US" sz="2800" dirty="0"/>
              <a:t>Temporary shelter</a:t>
            </a:r>
            <a:endParaRPr lang="x-none" sz="2800" dirty="0"/>
          </a:p>
        </p:txBody>
      </p:sp>
    </p:spTree>
    <p:extLst>
      <p:ext uri="{BB962C8B-B14F-4D97-AF65-F5344CB8AC3E}">
        <p14:creationId xmlns:p14="http://schemas.microsoft.com/office/powerpoint/2010/main" val="9884342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80">
                                          <p:stCondLst>
                                            <p:cond delay="0"/>
                                          </p:stCondLst>
                                        </p:cTn>
                                        <p:tgtEl>
                                          <p:spTgt spid="3">
                                            <p:txEl>
                                              <p:pRg st="4" end="4"/>
                                            </p:txEl>
                                          </p:spTgt>
                                        </p:tgtEl>
                                      </p:cBhvr>
                                    </p:animEffect>
                                    <p:anim calcmode="lin" valueType="num">
                                      <p:cBhvr>
                                        <p:cTn id="3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4" end="4"/>
                                            </p:txEl>
                                          </p:spTgt>
                                        </p:tgtEl>
                                      </p:cBhvr>
                                      <p:to x="100000" y="60000"/>
                                    </p:animScale>
                                    <p:animScale>
                                      <p:cBhvr>
                                        <p:cTn id="37" dur="166" decel="50000">
                                          <p:stCondLst>
                                            <p:cond delay="676"/>
                                          </p:stCondLst>
                                        </p:cTn>
                                        <p:tgtEl>
                                          <p:spTgt spid="3">
                                            <p:txEl>
                                              <p:pRg st="4" end="4"/>
                                            </p:txEl>
                                          </p:spTgt>
                                        </p:tgtEl>
                                      </p:cBhvr>
                                      <p:to x="100000" y="100000"/>
                                    </p:animScale>
                                    <p:animScale>
                                      <p:cBhvr>
                                        <p:cTn id="38" dur="26">
                                          <p:stCondLst>
                                            <p:cond delay="1312"/>
                                          </p:stCondLst>
                                        </p:cTn>
                                        <p:tgtEl>
                                          <p:spTgt spid="3">
                                            <p:txEl>
                                              <p:pRg st="4" end="4"/>
                                            </p:txEl>
                                          </p:spTgt>
                                        </p:tgtEl>
                                      </p:cBhvr>
                                      <p:to x="100000" y="80000"/>
                                    </p:animScale>
                                    <p:animScale>
                                      <p:cBhvr>
                                        <p:cTn id="39" dur="166" decel="50000">
                                          <p:stCondLst>
                                            <p:cond delay="1338"/>
                                          </p:stCondLst>
                                        </p:cTn>
                                        <p:tgtEl>
                                          <p:spTgt spid="3">
                                            <p:txEl>
                                              <p:pRg st="4" end="4"/>
                                            </p:txEl>
                                          </p:spTgt>
                                        </p:tgtEl>
                                      </p:cBhvr>
                                      <p:to x="100000" y="100000"/>
                                    </p:animScale>
                                    <p:animScale>
                                      <p:cBhvr>
                                        <p:cTn id="40" dur="26">
                                          <p:stCondLst>
                                            <p:cond delay="1642"/>
                                          </p:stCondLst>
                                        </p:cTn>
                                        <p:tgtEl>
                                          <p:spTgt spid="3">
                                            <p:txEl>
                                              <p:pRg st="4" end="4"/>
                                            </p:txEl>
                                          </p:spTgt>
                                        </p:tgtEl>
                                      </p:cBhvr>
                                      <p:to x="100000" y="90000"/>
                                    </p:animScale>
                                    <p:animScale>
                                      <p:cBhvr>
                                        <p:cTn id="41" dur="166" decel="50000">
                                          <p:stCondLst>
                                            <p:cond delay="1668"/>
                                          </p:stCondLst>
                                        </p:cTn>
                                        <p:tgtEl>
                                          <p:spTgt spid="3">
                                            <p:txEl>
                                              <p:pRg st="4" end="4"/>
                                            </p:txEl>
                                          </p:spTgt>
                                        </p:tgtEl>
                                      </p:cBhvr>
                                      <p:to x="100000" y="100000"/>
                                    </p:animScale>
                                    <p:animScale>
                                      <p:cBhvr>
                                        <p:cTn id="42" dur="26">
                                          <p:stCondLst>
                                            <p:cond delay="1808"/>
                                          </p:stCondLst>
                                        </p:cTn>
                                        <p:tgtEl>
                                          <p:spTgt spid="3">
                                            <p:txEl>
                                              <p:pRg st="4" end="4"/>
                                            </p:txEl>
                                          </p:spTgt>
                                        </p:tgtEl>
                                      </p:cBhvr>
                                      <p:to x="100000" y="95000"/>
                                    </p:animScale>
                                    <p:animScale>
                                      <p:cBhvr>
                                        <p:cTn id="43"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gn="ctr"/>
            <a:r>
              <a:rPr lang="en-US" sz="5400" b="1" dirty="0"/>
              <a:t>6. Case studies</a:t>
            </a:r>
          </a:p>
        </p:txBody>
      </p:sp>
      <p:sp>
        <p:nvSpPr>
          <p:cNvPr id="52"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personne, habits, Visage humain, Danse&#10;&#10;Description générée automatiquement">
            <a:extLst>
              <a:ext uri="{FF2B5EF4-FFF2-40B4-BE49-F238E27FC236}">
                <a16:creationId xmlns:a16="http://schemas.microsoft.com/office/drawing/2014/main" xmlns="" id="{7E33640F-DF18-1A10-0A1F-4876C3212491}"/>
              </a:ext>
            </a:extLst>
          </p:cNvPr>
          <p:cNvPicPr>
            <a:picLocks noChangeAspect="1"/>
          </p:cNvPicPr>
          <p:nvPr/>
        </p:nvPicPr>
        <p:blipFill rotWithShape="1">
          <a:blip r:embed="rId2"/>
          <a:srcRect l="19939" r="1611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Tree>
    <p:extLst>
      <p:ext uri="{BB962C8B-B14F-4D97-AF65-F5344CB8AC3E}">
        <p14:creationId xmlns:p14="http://schemas.microsoft.com/office/powerpoint/2010/main" val="105318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529389" y="1333740"/>
            <a:ext cx="4395537" cy="3543060"/>
          </a:xfrm>
        </p:spPr>
        <p:txBody>
          <a:bodyPr vert="horz" lIns="91440" tIns="45720" rIns="91440" bIns="45720" rtlCol="0" anchor="b">
            <a:normAutofit/>
          </a:bodyPr>
          <a:lstStyle/>
          <a:p>
            <a:r>
              <a:rPr lang="en-US" sz="4600" b="1" dirty="0"/>
              <a:t>2.Understanding Gender-Based Violence (GBV) </a:t>
            </a:r>
            <a:br>
              <a:rPr lang="en-US" sz="4600" b="1" dirty="0"/>
            </a:br>
            <a:endParaRPr lang="en-US" sz="4600" dirty="0"/>
          </a:p>
        </p:txBody>
      </p:sp>
      <p:sp>
        <p:nvSpPr>
          <p:cNvPr id="13"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personne, habits, Visage humain, mur&#10;&#10;Description générée automatiquement">
            <a:extLst>
              <a:ext uri="{FF2B5EF4-FFF2-40B4-BE49-F238E27FC236}">
                <a16:creationId xmlns:a16="http://schemas.microsoft.com/office/drawing/2014/main" xmlns="" id="{E95E2773-DCAE-39B0-0943-E76AD1F75DF5}"/>
              </a:ext>
            </a:extLst>
          </p:cNvPr>
          <p:cNvPicPr>
            <a:picLocks noChangeAspect="1"/>
          </p:cNvPicPr>
          <p:nvPr/>
        </p:nvPicPr>
        <p:blipFill rotWithShape="1">
          <a:blip r:embed="rId2"/>
          <a:srcRect l="15778" r="2027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
        <p:nvSpPr>
          <p:cNvPr id="8" name="ZoneTexte 7">
            <a:extLst>
              <a:ext uri="{FF2B5EF4-FFF2-40B4-BE49-F238E27FC236}">
                <a16:creationId xmlns:a16="http://schemas.microsoft.com/office/drawing/2014/main" xmlns="" id="{A15C4653-1C40-35B0-ED45-896FC090019B}"/>
              </a:ext>
            </a:extLst>
          </p:cNvPr>
          <p:cNvSpPr txBox="1"/>
          <p:nvPr/>
        </p:nvSpPr>
        <p:spPr>
          <a:xfrm>
            <a:off x="890338" y="4778257"/>
            <a:ext cx="3474720" cy="646331"/>
          </a:xfrm>
          <a:prstGeom prst="rect">
            <a:avLst/>
          </a:prstGeom>
          <a:noFill/>
        </p:spPr>
        <p:txBody>
          <a:bodyPr wrap="square">
            <a:spAutoFit/>
          </a:bodyPr>
          <a:lstStyle/>
          <a:p>
            <a:r>
              <a:rPr lang="en-US" dirty="0"/>
              <a:t>By Dr Armanda NANGMO,</a:t>
            </a:r>
          </a:p>
          <a:p>
            <a:r>
              <a:rPr lang="en-US" dirty="0"/>
              <a:t>GBV Shelter/GMIS Centre Manager</a:t>
            </a:r>
          </a:p>
        </p:txBody>
      </p:sp>
    </p:spTree>
    <p:extLst>
      <p:ext uri="{BB962C8B-B14F-4D97-AF65-F5344CB8AC3E}">
        <p14:creationId xmlns:p14="http://schemas.microsoft.com/office/powerpoint/2010/main" val="48507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5F3D5D-370B-191A-6217-2BC091404CD8}"/>
              </a:ext>
            </a:extLst>
          </p:cNvPr>
          <p:cNvSpPr>
            <a:spLocks noGrp="1"/>
          </p:cNvSpPr>
          <p:nvPr>
            <p:ph type="title"/>
          </p:nvPr>
        </p:nvSpPr>
        <p:spPr/>
        <p:txBody>
          <a:bodyPr/>
          <a:lstStyle/>
          <a:p>
            <a:pPr algn="ctr"/>
            <a:r>
              <a:rPr lang="en-US" b="1" u="sng" dirty="0"/>
              <a:t>Case Study 1: Case of rape</a:t>
            </a:r>
            <a:endParaRPr lang="x-none" b="1" u="sng" dirty="0"/>
          </a:p>
        </p:txBody>
      </p:sp>
      <p:sp>
        <p:nvSpPr>
          <p:cNvPr id="3" name="Content Placeholder 2">
            <a:extLst>
              <a:ext uri="{FF2B5EF4-FFF2-40B4-BE49-F238E27FC236}">
                <a16:creationId xmlns:a16="http://schemas.microsoft.com/office/drawing/2014/main" xmlns="" id="{DF752A47-43B7-1581-065F-2C61663E6B18}"/>
              </a:ext>
            </a:extLst>
          </p:cNvPr>
          <p:cNvSpPr>
            <a:spLocks noGrp="1"/>
          </p:cNvSpPr>
          <p:nvPr>
            <p:ph idx="1"/>
          </p:nvPr>
        </p:nvSpPr>
        <p:spPr>
          <a:xfrm>
            <a:off x="838200" y="1825625"/>
            <a:ext cx="10515600" cy="4408920"/>
          </a:xfrm>
        </p:spPr>
        <p:txBody>
          <a:bodyPr>
            <a:normAutofit fontScale="62500" lnSpcReduction="20000"/>
          </a:bodyPr>
          <a:lstStyle/>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2900" dirty="0">
                <a:highlight>
                  <a:srgbClr val="FFFFFF"/>
                </a:highlight>
              </a:rPr>
              <a:t>14 years old Gambian girl, reported a rape case through One of Our One Stop Centers early this year</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2900" dirty="0">
                <a:highlight>
                  <a:srgbClr val="FFFFFF"/>
                </a:highlight>
              </a:rPr>
              <a:t>According to the survivor, she was called by the alleged perpetrator who is said to be her landlord in his room.</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2900" dirty="0">
                <a:highlight>
                  <a:srgbClr val="FFFFFF"/>
                </a:highlight>
              </a:rPr>
              <a:t> She stated that when she got there, the alleged perpetrator told her that he was in love with her and wanted to make love to her but she refused. </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2900" dirty="0">
                <a:highlight>
                  <a:srgbClr val="FFFFFF"/>
                </a:highlight>
              </a:rPr>
              <a:t>She added, one day when her parents were not at home, the alleged perpetrator came to my room through the backdoor and raped her.</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2900" dirty="0">
                <a:highlight>
                  <a:srgbClr val="FFFFFF"/>
                </a:highlight>
              </a:rPr>
              <a:t>After raping her, he threatened to kill me and my mum if I ever tell anyone about the rape. </a:t>
            </a:r>
          </a:p>
          <a:p>
            <a:pPr marL="306000" marR="0" lvl="0" indent="-306000" algn="just" defTabSz="457200" rtl="0" eaLnBrk="1" fontAlgn="auto" latinLnBrk="0" hangingPunct="1">
              <a:lnSpc>
                <a:spcPct val="100000"/>
              </a:lnSpc>
              <a:spcBef>
                <a:spcPct val="20000"/>
              </a:spcBef>
              <a:spcAft>
                <a:spcPts val="600"/>
              </a:spcAft>
              <a:buClr>
                <a:srgbClr val="F3A447"/>
              </a:buClr>
              <a:buSzPct val="92000"/>
              <a:buFont typeface="Wingdings 2" panose="05020102010507070707" pitchFamily="18" charset="2"/>
              <a:buChar char=""/>
              <a:tabLst/>
              <a:defRPr/>
            </a:pPr>
            <a:r>
              <a:rPr kumimoji="0" lang="en-US" sz="2800" b="0" i="0" u="none" strike="noStrike" kern="1200" cap="none" spc="0" normalizeH="0" baseline="0" noProof="0" dirty="0">
                <a:ln>
                  <a:noFill/>
                </a:ln>
                <a:effectLst/>
                <a:highlight>
                  <a:srgbClr val="FFFFFF"/>
                </a:highlight>
                <a:uLnTx/>
                <a:uFillTx/>
                <a:ea typeface="+mn-ea"/>
                <a:cs typeface="+mn-cs"/>
              </a:rPr>
              <a:t>He later took a video of her with small children that usually come to our house to play and said that even if she tells her parents about the rape, he will deny it and say its those small children that did it to her. </a:t>
            </a:r>
          </a:p>
          <a:p>
            <a:pPr marL="306000" marR="0" lvl="0" indent="-306000" algn="just" defTabSz="457200" rtl="0" eaLnBrk="1" fontAlgn="auto" latinLnBrk="0" hangingPunct="1">
              <a:lnSpc>
                <a:spcPct val="100000"/>
              </a:lnSpc>
              <a:spcBef>
                <a:spcPct val="20000"/>
              </a:spcBef>
              <a:spcAft>
                <a:spcPts val="600"/>
              </a:spcAft>
              <a:buClr>
                <a:srgbClr val="F3A447"/>
              </a:buClr>
              <a:buSzPct val="92000"/>
              <a:buFont typeface="Wingdings 2" panose="05020102010507070707" pitchFamily="18" charset="2"/>
              <a:buChar char=""/>
              <a:tabLst/>
              <a:defRPr/>
            </a:pPr>
            <a:r>
              <a:rPr kumimoji="0" lang="en-US" sz="2800" b="0" i="0" u="none" strike="noStrike" kern="1200" cap="none" spc="0" normalizeH="0" baseline="0" noProof="0" dirty="0">
                <a:ln>
                  <a:noFill/>
                </a:ln>
                <a:effectLst/>
                <a:highlight>
                  <a:srgbClr val="FFFFFF"/>
                </a:highlight>
                <a:uLnTx/>
                <a:uFillTx/>
                <a:ea typeface="+mn-ea"/>
                <a:cs typeface="+mn-cs"/>
              </a:rPr>
              <a:t> A month later, she felt sick and her mum brought her to the hospital where she was told that she is pregnant.</a:t>
            </a:r>
          </a:p>
          <a:p>
            <a:pPr marL="306000" marR="0" lvl="0" indent="-306000" algn="just" defTabSz="457200" rtl="0" eaLnBrk="1" fontAlgn="auto" latinLnBrk="0" hangingPunct="1">
              <a:lnSpc>
                <a:spcPct val="100000"/>
              </a:lnSpc>
              <a:spcBef>
                <a:spcPct val="20000"/>
              </a:spcBef>
              <a:spcAft>
                <a:spcPts val="600"/>
              </a:spcAft>
              <a:buClr>
                <a:srgbClr val="F3A447"/>
              </a:buClr>
              <a:buSzPct val="92000"/>
              <a:buFont typeface="Wingdings 2" panose="05020102010507070707" pitchFamily="18" charset="2"/>
              <a:buChar char=""/>
              <a:tabLst/>
              <a:defRPr/>
            </a:pPr>
            <a:r>
              <a:rPr kumimoji="0" lang="en-US" sz="2800" b="0" i="0" u="none" strike="noStrike" kern="1200" cap="none" spc="0" normalizeH="0" baseline="0" noProof="0" dirty="0">
                <a:ln>
                  <a:noFill/>
                </a:ln>
                <a:effectLst/>
                <a:highlight>
                  <a:srgbClr val="FFFFFF"/>
                </a:highlight>
                <a:uLnTx/>
                <a:uFillTx/>
                <a:ea typeface="+mn-ea"/>
                <a:cs typeface="+mn-cs"/>
              </a:rPr>
              <a:t> So she decided to open up to her parents about the incident.</a:t>
            </a:r>
            <a:endParaRPr kumimoji="0" lang="x-none" sz="2800" b="0" i="0" u="none" strike="noStrike" kern="1200" cap="none" spc="0" normalizeH="0" baseline="0" noProof="0">
              <a:ln>
                <a:noFill/>
              </a:ln>
              <a:effectLst/>
              <a:uLnTx/>
              <a:uFillTx/>
              <a:ea typeface="+mn-ea"/>
              <a:cs typeface="+mn-cs"/>
            </a:endParaRPr>
          </a:p>
          <a:p>
            <a:pPr algn="just"/>
            <a:endParaRPr lang="en-US" sz="2800" i="0" dirty="0">
              <a:solidFill>
                <a:srgbClr val="4E4E4E"/>
              </a:solidFill>
              <a:effectLst/>
              <a:highlight>
                <a:srgbClr val="FFFFFF"/>
              </a:highlight>
              <a:latin typeface="DM Sans" pitchFamily="2" charset="0"/>
            </a:endParaRPr>
          </a:p>
          <a:p>
            <a:endParaRPr lang="en-US" sz="2800" dirty="0"/>
          </a:p>
          <a:p>
            <a:endParaRPr lang="en-US" sz="2800" dirty="0"/>
          </a:p>
          <a:p>
            <a:endParaRPr lang="x-none" sz="2800" dirty="0"/>
          </a:p>
        </p:txBody>
      </p:sp>
    </p:spTree>
    <p:extLst>
      <p:ext uri="{BB962C8B-B14F-4D97-AF65-F5344CB8AC3E}">
        <p14:creationId xmlns:p14="http://schemas.microsoft.com/office/powerpoint/2010/main" val="4393687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701693-50BA-B01E-39DC-307FAD2EEA16}"/>
              </a:ext>
            </a:extLst>
          </p:cNvPr>
          <p:cNvSpPr>
            <a:spLocks noGrp="1"/>
          </p:cNvSpPr>
          <p:nvPr>
            <p:ph idx="1"/>
          </p:nvPr>
        </p:nvSpPr>
        <p:spPr>
          <a:xfrm>
            <a:off x="685800" y="1843088"/>
            <a:ext cx="10835244" cy="4514850"/>
          </a:xfrm>
        </p:spPr>
        <p:txBody>
          <a:bodyPr>
            <a:noAutofit/>
          </a:bodyPr>
          <a:lstStyle/>
          <a:p>
            <a:pPr marL="0" indent="0">
              <a:buNone/>
            </a:pPr>
            <a:r>
              <a:rPr lang="en-US" sz="1600" b="1" u="sng" dirty="0">
                <a:highlight>
                  <a:srgbClr val="FFFFFF"/>
                </a:highlight>
              </a:rPr>
              <a:t>Safety:</a:t>
            </a:r>
          </a:p>
          <a:p>
            <a:pPr algn="just" defTabSz="457200">
              <a:lnSpc>
                <a:spcPct val="100000"/>
              </a:lnSpc>
              <a:spcBef>
                <a:spcPct val="20000"/>
              </a:spcBef>
              <a:spcAft>
                <a:spcPts val="600"/>
              </a:spcAft>
              <a:buClr>
                <a:srgbClr val="F3A447"/>
              </a:buClr>
              <a:buSzPct val="92000"/>
              <a:buFont typeface="Wingdings" panose="05000000000000000000" pitchFamily="2" charset="2"/>
              <a:buChar char="§"/>
              <a:defRPr/>
            </a:pPr>
            <a:r>
              <a:rPr lang="en-US" sz="1600" dirty="0">
                <a:highlight>
                  <a:srgbClr val="FFFFFF"/>
                </a:highlight>
              </a:rPr>
              <a:t>After discussing about safety measures, the survivor’s mother confirmed that she will look for another apartment and relocate so that her daughter  (the survivor) can be far  from the  landlord (the alleged perpetrator). In the meantime, while looking for another apartment, the survivor will be staying with her uncle in another village.</a:t>
            </a:r>
          </a:p>
          <a:p>
            <a:pPr marL="0" marR="0" lvl="0" indent="0" algn="just" defTabSz="457200" rtl="0" eaLnBrk="1" fontAlgn="auto" latinLnBrk="0" hangingPunct="1">
              <a:lnSpc>
                <a:spcPct val="100000"/>
              </a:lnSpc>
              <a:spcBef>
                <a:spcPct val="20000"/>
              </a:spcBef>
              <a:spcAft>
                <a:spcPts val="600"/>
              </a:spcAft>
              <a:buClr>
                <a:srgbClr val="F3A447"/>
              </a:buClr>
              <a:buSzPct val="92000"/>
              <a:buNone/>
              <a:tabLst/>
              <a:defRPr/>
            </a:pPr>
            <a:r>
              <a:rPr lang="en-US" sz="1600" b="1" u="sng" dirty="0">
                <a:highlight>
                  <a:srgbClr val="FFFFFF"/>
                </a:highlight>
              </a:rPr>
              <a:t>Health: </a:t>
            </a:r>
          </a:p>
          <a:p>
            <a:pPr marL="306000" marR="0" lvl="0" indent="-306000" algn="just" defTabSz="457200" rtl="0" eaLnBrk="1" fontAlgn="auto" latinLnBrk="0" hangingPunct="1">
              <a:lnSpc>
                <a:spcPct val="100000"/>
              </a:lnSpc>
              <a:spcBef>
                <a:spcPct val="20000"/>
              </a:spcBef>
              <a:spcAft>
                <a:spcPts val="600"/>
              </a:spcAft>
              <a:buClr>
                <a:srgbClr val="F3A447"/>
              </a:buClr>
              <a:buSzPct val="92000"/>
              <a:buFont typeface="Wingdings 2" panose="05020102010507070707" pitchFamily="18" charset="2"/>
              <a:buChar char=""/>
              <a:tabLst/>
              <a:defRPr/>
            </a:pPr>
            <a:r>
              <a:rPr lang="en-US" sz="1600" dirty="0">
                <a:highlight>
                  <a:srgbClr val="FFFFFF"/>
                </a:highlight>
              </a:rPr>
              <a:t>The survivor health status was checked by a doctor  at the One Stop Centre and the results showed she had no critical health condition. She started antenatal condition right immediately. She will have a follow-up medical check-ups after three months on hepatitis B and HIV which is slated during the month of April 2024.</a:t>
            </a:r>
          </a:p>
          <a:p>
            <a:pPr marL="0" indent="0" algn="just" defTabSz="457200">
              <a:lnSpc>
                <a:spcPct val="100000"/>
              </a:lnSpc>
              <a:spcBef>
                <a:spcPct val="20000"/>
              </a:spcBef>
              <a:spcAft>
                <a:spcPts val="600"/>
              </a:spcAft>
              <a:buClr>
                <a:srgbClr val="F3A447"/>
              </a:buClr>
              <a:buSzPct val="92000"/>
              <a:buNone/>
              <a:defRPr/>
            </a:pPr>
            <a:r>
              <a:rPr lang="en-US" sz="1600" b="1" u="sng" dirty="0">
                <a:highlight>
                  <a:srgbClr val="FFFFFF"/>
                </a:highlight>
              </a:rPr>
              <a:t>Psychosocial: </a:t>
            </a:r>
          </a:p>
          <a:p>
            <a:pPr algn="just" defTabSz="457200">
              <a:lnSpc>
                <a:spcPct val="100000"/>
              </a:lnSpc>
              <a:spcBef>
                <a:spcPct val="20000"/>
              </a:spcBef>
              <a:spcAft>
                <a:spcPts val="600"/>
              </a:spcAft>
              <a:buClr>
                <a:srgbClr val="F3A447"/>
              </a:buClr>
              <a:buSzPct val="92000"/>
              <a:buFont typeface="Wingdings" panose="05000000000000000000" pitchFamily="2" charset="2"/>
              <a:buChar char="§"/>
              <a:defRPr/>
            </a:pPr>
            <a:r>
              <a:rPr lang="en-US" sz="1600" dirty="0">
                <a:highlight>
                  <a:srgbClr val="FFFFFF"/>
                </a:highlight>
              </a:rPr>
              <a:t>The survivor’s psychosocial state of mind was stable at the beginning of the interview. She had no self-doubt or self-blame. She has been scheduled for counselling sessions every three weeks. </a:t>
            </a:r>
            <a:endParaRPr lang="en-US" sz="1600" b="1" u="sng" dirty="0">
              <a:highlight>
                <a:srgbClr val="FFFFFF"/>
              </a:highlight>
            </a:endParaRPr>
          </a:p>
          <a:p>
            <a:pPr marL="0" indent="0" algn="just" defTabSz="457200">
              <a:lnSpc>
                <a:spcPct val="100000"/>
              </a:lnSpc>
              <a:spcBef>
                <a:spcPct val="20000"/>
              </a:spcBef>
              <a:spcAft>
                <a:spcPts val="600"/>
              </a:spcAft>
              <a:buClr>
                <a:srgbClr val="F3A447"/>
              </a:buClr>
              <a:buSzPct val="92000"/>
              <a:buNone/>
              <a:defRPr/>
            </a:pPr>
            <a:r>
              <a:rPr lang="en-US" sz="1600" b="1" u="sng" dirty="0">
                <a:highlight>
                  <a:srgbClr val="FFFFFF"/>
                </a:highlight>
              </a:rPr>
              <a:t>Legal:</a:t>
            </a:r>
          </a:p>
          <a:p>
            <a:pPr algn="just" defTabSz="457200">
              <a:lnSpc>
                <a:spcPct val="100000"/>
              </a:lnSpc>
              <a:spcBef>
                <a:spcPct val="20000"/>
              </a:spcBef>
              <a:spcAft>
                <a:spcPts val="600"/>
              </a:spcAft>
              <a:buClr>
                <a:srgbClr val="F3A447"/>
              </a:buClr>
              <a:buSzPct val="92000"/>
              <a:buFont typeface="Wingdings" panose="05000000000000000000" pitchFamily="2" charset="2"/>
              <a:buChar char="§"/>
              <a:defRPr/>
            </a:pPr>
            <a:r>
              <a:rPr lang="en-US" sz="1600" dirty="0">
                <a:highlight>
                  <a:srgbClr val="FFFFFF"/>
                </a:highlight>
              </a:rPr>
              <a:t> After referring the case to the police, the alleged perpetrator was arrested and detained in the cell. The case was referred to court and currently undergoing.</a:t>
            </a:r>
            <a:endParaRPr lang="x-none" sz="1600">
              <a:highlight>
                <a:srgbClr val="FFFFFF"/>
              </a:highlight>
            </a:endParaRPr>
          </a:p>
        </p:txBody>
      </p:sp>
      <p:sp>
        <p:nvSpPr>
          <p:cNvPr id="4" name="Title 1">
            <a:extLst>
              <a:ext uri="{FF2B5EF4-FFF2-40B4-BE49-F238E27FC236}">
                <a16:creationId xmlns:a16="http://schemas.microsoft.com/office/drawing/2014/main" xmlns="" id="{8F79FA49-B471-5EE2-AED0-E511488A65BA}"/>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Case Study 1: Case of rape (2)</a:t>
            </a:r>
            <a:endParaRPr lang="x-none" b="1" u="sng" dirty="0"/>
          </a:p>
        </p:txBody>
      </p:sp>
    </p:spTree>
    <p:extLst>
      <p:ext uri="{BB962C8B-B14F-4D97-AF65-F5344CB8AC3E}">
        <p14:creationId xmlns:p14="http://schemas.microsoft.com/office/powerpoint/2010/main" val="20716229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A1F53E-31F0-88B5-4FCD-989E970847F3}"/>
              </a:ext>
            </a:extLst>
          </p:cNvPr>
          <p:cNvSpPr>
            <a:spLocks noGrp="1"/>
          </p:cNvSpPr>
          <p:nvPr>
            <p:ph idx="1"/>
          </p:nvPr>
        </p:nvSpPr>
        <p:spPr>
          <a:xfrm>
            <a:off x="428792" y="1710048"/>
            <a:ext cx="11029615" cy="4285912"/>
          </a:xfrm>
        </p:spPr>
        <p:txBody>
          <a:bodyPr>
            <a:noAutofit/>
          </a:bodyPr>
          <a:lstStyle/>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17 year old girl </a:t>
            </a:r>
            <a:r>
              <a:rPr lang="en-US" sz="1800" dirty="0" err="1">
                <a:highlight>
                  <a:srgbClr val="FFFFFF"/>
                </a:highlight>
              </a:rPr>
              <a:t>gambian</a:t>
            </a:r>
            <a:endParaRPr lang="en-US" sz="1800" dirty="0">
              <a:highlight>
                <a:srgbClr val="FFFFFF"/>
              </a:highlight>
            </a:endParaRP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According to the survivor, it all stated when she was 11.</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 Her uncle staying with her </a:t>
            </a:r>
            <a:r>
              <a:rPr lang="en-US" sz="1800" dirty="0" err="1">
                <a:highlight>
                  <a:srgbClr val="FFFFFF"/>
                </a:highlight>
              </a:rPr>
              <a:t>asGambiank</a:t>
            </a:r>
            <a:r>
              <a:rPr lang="en-US" sz="1800" dirty="0">
                <a:highlight>
                  <a:srgbClr val="FFFFFF"/>
                </a:highlight>
              </a:rPr>
              <a:t> her to follow him to an uncompleted building, so he can give her something</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Upon arrival there, he starting touching her breasts. She wanted to shout so the uncle brought out a candle and matches and threatened to burn her alive.</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 So he raped her and continue doing it several times thereafter. </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2 Years later when she was 13 years old, A man entered her room while she was taking her bath, asking for her aunt.</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 As her aunt wasn't around, he also started doing the same thing to her.</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She had an uncle staying abroad who came for holidays and also started raping her just before the day she reported around 1am in her room.</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 She struggled to get out of the room but he did not allow me and he threatened to beat her up.</a:t>
            </a:r>
            <a:endParaRPr lang="x-none" sz="1800" dirty="0">
              <a:highlight>
                <a:srgbClr val="FFFFFF"/>
              </a:highlight>
            </a:endParaRPr>
          </a:p>
        </p:txBody>
      </p:sp>
      <p:sp>
        <p:nvSpPr>
          <p:cNvPr id="4" name="Title 1">
            <a:extLst>
              <a:ext uri="{FF2B5EF4-FFF2-40B4-BE49-F238E27FC236}">
                <a16:creationId xmlns:a16="http://schemas.microsoft.com/office/drawing/2014/main" xmlns="" id="{07C0D92F-8221-C419-16FA-4F9282B5F78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Case Study 2: Case of rape</a:t>
            </a:r>
            <a:endParaRPr lang="x-none" b="1" u="sng" dirty="0"/>
          </a:p>
        </p:txBody>
      </p:sp>
    </p:spTree>
    <p:extLst>
      <p:ext uri="{BB962C8B-B14F-4D97-AF65-F5344CB8AC3E}">
        <p14:creationId xmlns:p14="http://schemas.microsoft.com/office/powerpoint/2010/main" val="32542211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6593EAE-C392-FC15-C161-424EA33BD92E}"/>
              </a:ext>
            </a:extLst>
          </p:cNvPr>
          <p:cNvSpPr>
            <a:spLocks noGrp="1"/>
          </p:cNvSpPr>
          <p:nvPr>
            <p:ph idx="1"/>
          </p:nvPr>
        </p:nvSpPr>
        <p:spPr>
          <a:xfrm>
            <a:off x="838200" y="2137557"/>
            <a:ext cx="10515600" cy="4039405"/>
          </a:xfrm>
        </p:spPr>
        <p:txBody>
          <a:bodyPr/>
          <a:lstStyle/>
          <a:p>
            <a:pPr marL="306000" marR="0" lvl="0" indent="-306000" algn="just" defTabSz="457200" fontAlgn="auto">
              <a:lnSpc>
                <a:spcPct val="100000"/>
              </a:lnSpc>
              <a:spcBef>
                <a:spcPct val="20000"/>
              </a:spcBef>
              <a:spcAft>
                <a:spcPts val="600"/>
              </a:spcAft>
              <a:buClr>
                <a:srgbClr val="F3A447"/>
              </a:buClr>
              <a:buSzPct val="92000"/>
              <a:buFont typeface="Wingdings 2" panose="05020102010507070707" pitchFamily="18" charset="2"/>
              <a:buChar char=""/>
              <a:tabLst/>
              <a:defRPr/>
            </a:pPr>
            <a:r>
              <a:rPr lang="en-US" sz="1800" dirty="0">
                <a:highlight>
                  <a:srgbClr val="FFFFFF"/>
                </a:highlight>
              </a:rPr>
              <a:t>2 Years later when she was 13 years old, A man entered her room while she was taking her bath, asking for her aunt.</a:t>
            </a:r>
          </a:p>
          <a:p>
            <a:pPr marL="306000" marR="0" lvl="0" indent="-306000" algn="just" defTabSz="457200" fontAlgn="auto">
              <a:lnSpc>
                <a:spcPct val="100000"/>
              </a:lnSpc>
              <a:spcBef>
                <a:spcPct val="20000"/>
              </a:spcBef>
              <a:spcAft>
                <a:spcPts val="600"/>
              </a:spcAft>
              <a:buClr>
                <a:srgbClr val="F3A447"/>
              </a:buClr>
              <a:buSzPct val="92000"/>
              <a:buFont typeface="Wingdings 2" panose="05020102010507070707" pitchFamily="18" charset="2"/>
              <a:buChar char=""/>
              <a:tabLst/>
              <a:defRPr/>
            </a:pPr>
            <a:r>
              <a:rPr lang="en-US" sz="1800" dirty="0">
                <a:highlight>
                  <a:srgbClr val="FFFFFF"/>
                </a:highlight>
              </a:rPr>
              <a:t> As her aunt wasn't around, he also started doing the same thing to her.</a:t>
            </a:r>
          </a:p>
          <a:p>
            <a:pPr marL="306000" marR="0" lvl="0" indent="-306000" algn="just" defTabSz="457200" fontAlgn="auto">
              <a:lnSpc>
                <a:spcPct val="100000"/>
              </a:lnSpc>
              <a:spcBef>
                <a:spcPct val="20000"/>
              </a:spcBef>
              <a:spcAft>
                <a:spcPts val="600"/>
              </a:spcAft>
              <a:buClr>
                <a:srgbClr val="F3A447"/>
              </a:buClr>
              <a:buSzPct val="92000"/>
              <a:buFont typeface="Wingdings 2" panose="05020102010507070707" pitchFamily="18" charset="2"/>
              <a:buChar char=""/>
              <a:tabLst/>
              <a:defRPr/>
            </a:pPr>
            <a:r>
              <a:rPr lang="en-US" sz="1800" dirty="0">
                <a:highlight>
                  <a:srgbClr val="FFFFFF"/>
                </a:highlight>
              </a:rPr>
              <a:t>She had an uncle staying abroad who came for holidays and also started raping her just before the day she reported around 1am in her room.</a:t>
            </a:r>
          </a:p>
          <a:p>
            <a:pPr marL="306000" marR="0" lvl="0" indent="-306000" algn="just" defTabSz="457200" fontAlgn="auto">
              <a:lnSpc>
                <a:spcPct val="100000"/>
              </a:lnSpc>
              <a:spcBef>
                <a:spcPct val="20000"/>
              </a:spcBef>
              <a:spcAft>
                <a:spcPts val="600"/>
              </a:spcAft>
              <a:buClr>
                <a:srgbClr val="F3A447"/>
              </a:buClr>
              <a:buSzPct val="92000"/>
              <a:buFont typeface="Wingdings 2" panose="05020102010507070707" pitchFamily="18" charset="2"/>
              <a:buChar char=""/>
              <a:tabLst/>
              <a:defRPr/>
            </a:pPr>
            <a:r>
              <a:rPr lang="en-US" sz="1800" dirty="0">
                <a:highlight>
                  <a:srgbClr val="FFFFFF"/>
                </a:highlight>
              </a:rPr>
              <a:t> She struggled to get out of the room but he did not allow her and he threatened to beat her up.</a:t>
            </a:r>
            <a:endParaRPr lang="x-none" sz="1800" dirty="0">
              <a:highlight>
                <a:srgbClr val="FFFFFF"/>
              </a:highlight>
            </a:endParaRPr>
          </a:p>
          <a:p>
            <a:endParaRPr lang="x-none" dirty="0"/>
          </a:p>
        </p:txBody>
      </p:sp>
      <p:sp>
        <p:nvSpPr>
          <p:cNvPr id="6" name="Title 1">
            <a:extLst>
              <a:ext uri="{FF2B5EF4-FFF2-40B4-BE49-F238E27FC236}">
                <a16:creationId xmlns:a16="http://schemas.microsoft.com/office/drawing/2014/main" xmlns="" id="{9CCA6EE1-7DB1-BB34-49BF-C51FC7E69D4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Case Study 2: Case of rape (2)</a:t>
            </a:r>
            <a:endParaRPr lang="x-none" b="1" u="sng" dirty="0"/>
          </a:p>
        </p:txBody>
      </p:sp>
    </p:spTree>
    <p:extLst>
      <p:ext uri="{BB962C8B-B14F-4D97-AF65-F5344CB8AC3E}">
        <p14:creationId xmlns:p14="http://schemas.microsoft.com/office/powerpoint/2010/main" val="15688318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C89C77-6D02-D39A-1642-8623A37296C0}"/>
              </a:ext>
            </a:extLst>
          </p:cNvPr>
          <p:cNvSpPr>
            <a:spLocks noGrp="1"/>
          </p:cNvSpPr>
          <p:nvPr>
            <p:ph idx="1"/>
          </p:nvPr>
        </p:nvSpPr>
        <p:spPr>
          <a:xfrm>
            <a:off x="685800" y="1995055"/>
            <a:ext cx="10515600" cy="4001964"/>
          </a:xfrm>
        </p:spPr>
        <p:txBody>
          <a:bodyPr>
            <a:normAutofit/>
          </a:bodyPr>
          <a:lstStyle/>
          <a:p>
            <a:pPr marL="0" indent="0" defTabSz="457200">
              <a:lnSpc>
                <a:spcPct val="100000"/>
              </a:lnSpc>
              <a:spcBef>
                <a:spcPct val="20000"/>
              </a:spcBef>
              <a:spcAft>
                <a:spcPts val="600"/>
              </a:spcAft>
              <a:buClr>
                <a:srgbClr val="F3A447"/>
              </a:buClr>
              <a:buSzPct val="92000"/>
              <a:buNone/>
              <a:defRPr/>
            </a:pPr>
            <a:r>
              <a:rPr lang="en-US" sz="1800" dirty="0">
                <a:highlight>
                  <a:srgbClr val="FFFFFF"/>
                </a:highlight>
              </a:rPr>
              <a:t>Services she received:</a:t>
            </a:r>
            <a:br>
              <a:rPr lang="en-US" sz="1800" dirty="0">
                <a:highlight>
                  <a:srgbClr val="FFFFFF"/>
                </a:highlight>
              </a:rPr>
            </a:br>
            <a:endParaRPr lang="en-US" sz="1800" dirty="0">
              <a:highlight>
                <a:srgbClr val="FFFFFF"/>
              </a:highlight>
            </a:endParaRP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Medical services: STI testing, pregnancy testing</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Psychosocial support; Several psychosocial support sessions and follow-ups were scheduled</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Legal services: The survivor said she did not want to report her uncles because she was afraid it will destroy her family</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She received several psychosocial support sessions and follow-up visits at the clinic until when she said she was fine and did not need the services anymore.</a:t>
            </a:r>
            <a:endParaRPr lang="x-none" sz="1800" dirty="0">
              <a:highlight>
                <a:srgbClr val="FFFFFF"/>
              </a:highlight>
            </a:endParaRPr>
          </a:p>
        </p:txBody>
      </p:sp>
      <p:sp>
        <p:nvSpPr>
          <p:cNvPr id="6" name="Title 1">
            <a:extLst>
              <a:ext uri="{FF2B5EF4-FFF2-40B4-BE49-F238E27FC236}">
                <a16:creationId xmlns:a16="http://schemas.microsoft.com/office/drawing/2014/main" xmlns="" id="{AA8B2702-59F8-F1B4-7A0B-7E3223B3D5B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Case Study 2: Case of rape (3)</a:t>
            </a:r>
            <a:endParaRPr lang="x-none" b="1" u="sng" dirty="0"/>
          </a:p>
        </p:txBody>
      </p:sp>
    </p:spTree>
    <p:extLst>
      <p:ext uri="{BB962C8B-B14F-4D97-AF65-F5344CB8AC3E}">
        <p14:creationId xmlns:p14="http://schemas.microsoft.com/office/powerpoint/2010/main" val="34755637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D455CB9-434A-E741-32EB-AF280053D328}"/>
              </a:ext>
            </a:extLst>
          </p:cNvPr>
          <p:cNvSpPr>
            <a:spLocks noGrp="1"/>
          </p:cNvSpPr>
          <p:nvPr>
            <p:ph idx="1"/>
          </p:nvPr>
        </p:nvSpPr>
        <p:spPr/>
        <p:txBody>
          <a:bodyPr/>
          <a:lstStyle/>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18 years old Gambian girl reported a case of forced marriage</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She was received at one of the country’s One Stop </a:t>
            </a:r>
            <a:r>
              <a:rPr lang="en-US" sz="1800" dirty="0" err="1">
                <a:highlight>
                  <a:srgbClr val="FFFFFF"/>
                </a:highlight>
              </a:rPr>
              <a:t>centres</a:t>
            </a:r>
            <a:r>
              <a:rPr lang="en-US" sz="1800" dirty="0">
                <a:highlight>
                  <a:srgbClr val="FFFFFF"/>
                </a:highlight>
              </a:rPr>
              <a:t>, stating she is in the process of being married by force by her parents</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She left the house because the marriage was tight without her knowledge and she did not know the guy and wanted to continue her education.</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She was staying with her sister for some time but her parents were threatening her sister who was sheltering her. So they were informed about the One Stop </a:t>
            </a:r>
            <a:r>
              <a:rPr lang="en-US" sz="1800" dirty="0" err="1">
                <a:highlight>
                  <a:srgbClr val="FFFFFF"/>
                </a:highlight>
              </a:rPr>
              <a:t>Centres</a:t>
            </a:r>
            <a:r>
              <a:rPr lang="en-US" sz="1800" dirty="0">
                <a:highlight>
                  <a:srgbClr val="FFFFFF"/>
                </a:highlight>
              </a:rPr>
              <a:t>. She visited one and was referred to the shelter for a short placement</a:t>
            </a:r>
          </a:p>
          <a:p>
            <a:endParaRPr lang="x-none" dirty="0"/>
          </a:p>
        </p:txBody>
      </p:sp>
      <p:sp>
        <p:nvSpPr>
          <p:cNvPr id="6" name="Title 1">
            <a:extLst>
              <a:ext uri="{FF2B5EF4-FFF2-40B4-BE49-F238E27FC236}">
                <a16:creationId xmlns:a16="http://schemas.microsoft.com/office/drawing/2014/main" xmlns="" id="{175E2A94-7646-AA03-29E4-80C56DEDD21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t>Case Study 3: Forced </a:t>
            </a:r>
            <a:r>
              <a:rPr lang="en-US" b="1" u="sng" dirty="0" err="1"/>
              <a:t>Mariage</a:t>
            </a:r>
            <a:endParaRPr lang="x-none" b="1" u="sng" dirty="0"/>
          </a:p>
        </p:txBody>
      </p:sp>
    </p:spTree>
    <p:extLst>
      <p:ext uri="{BB962C8B-B14F-4D97-AF65-F5344CB8AC3E}">
        <p14:creationId xmlns:p14="http://schemas.microsoft.com/office/powerpoint/2010/main" val="8998201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2EC93-87FF-EA44-BEF3-39BAEC109A14}"/>
              </a:ext>
            </a:extLst>
          </p:cNvPr>
          <p:cNvSpPr>
            <a:spLocks noGrp="1"/>
          </p:cNvSpPr>
          <p:nvPr>
            <p:ph type="title"/>
          </p:nvPr>
        </p:nvSpPr>
        <p:spPr/>
        <p:txBody>
          <a:bodyPr/>
          <a:lstStyle/>
          <a:p>
            <a:pPr algn="ctr"/>
            <a:r>
              <a:rPr lang="en-US" b="1" u="sng" dirty="0"/>
              <a:t>Case 3 : Forced Marriage</a:t>
            </a:r>
            <a:endParaRPr lang="x-none" b="1" u="sng" dirty="0"/>
          </a:p>
        </p:txBody>
      </p:sp>
      <p:sp>
        <p:nvSpPr>
          <p:cNvPr id="3" name="Content Placeholder 2">
            <a:extLst>
              <a:ext uri="{FF2B5EF4-FFF2-40B4-BE49-F238E27FC236}">
                <a16:creationId xmlns:a16="http://schemas.microsoft.com/office/drawing/2014/main" xmlns="" id="{FD650868-BFF5-C15B-75CD-A7C21D59CC54}"/>
              </a:ext>
            </a:extLst>
          </p:cNvPr>
          <p:cNvSpPr>
            <a:spLocks noGrp="1"/>
          </p:cNvSpPr>
          <p:nvPr>
            <p:ph idx="1"/>
          </p:nvPr>
        </p:nvSpPr>
        <p:spPr/>
        <p:txBody>
          <a:bodyPr>
            <a:normAutofit/>
          </a:bodyPr>
          <a:lstStyle/>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We provide her with frequent sessions of psychosocial support</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Our Proposed action plan was to engage DSW for mediation but she did not want us to reach out to her parents because she was afraid her parents were very angry about her.</a:t>
            </a:r>
          </a:p>
          <a:p>
            <a:pPr marL="306000" indent="-306000" algn="just" defTabSz="457200">
              <a:lnSpc>
                <a:spcPct val="100000"/>
              </a:lnSpc>
              <a:spcBef>
                <a:spcPct val="20000"/>
              </a:spcBef>
              <a:spcAft>
                <a:spcPts val="600"/>
              </a:spcAft>
              <a:buClr>
                <a:srgbClr val="F3A447"/>
              </a:buClr>
              <a:buSzPct val="92000"/>
              <a:buFont typeface="Wingdings 2" panose="05020102010507070707" pitchFamily="18" charset="2"/>
              <a:buChar char=""/>
              <a:defRPr/>
            </a:pPr>
            <a:r>
              <a:rPr lang="en-US" sz="1800" dirty="0">
                <a:highlight>
                  <a:srgbClr val="FFFFFF"/>
                </a:highlight>
              </a:rPr>
              <a:t>She stayed at the shelter for 2 months and later found a friend to a family relative living abroad who was willing to welcome her into her compound.</a:t>
            </a:r>
            <a:endParaRPr lang="x-none" sz="1800" dirty="0">
              <a:highlight>
                <a:srgbClr val="FFFFFF"/>
              </a:highlight>
            </a:endParaRPr>
          </a:p>
        </p:txBody>
      </p:sp>
    </p:spTree>
    <p:extLst>
      <p:ext uri="{BB962C8B-B14F-4D97-AF65-F5344CB8AC3E}">
        <p14:creationId xmlns:p14="http://schemas.microsoft.com/office/powerpoint/2010/main" val="39461340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b="1" dirty="0"/>
              <a:t>7. Conclusion and Q&amp;A </a:t>
            </a:r>
          </a:p>
        </p:txBody>
      </p:sp>
      <p:sp>
        <p:nvSpPr>
          <p:cNvPr id="59"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Visage humain, personne, habits, sourire&#10;&#10;Description générée automatiquement">
            <a:extLst>
              <a:ext uri="{FF2B5EF4-FFF2-40B4-BE49-F238E27FC236}">
                <a16:creationId xmlns:a16="http://schemas.microsoft.com/office/drawing/2014/main" xmlns="" id="{9563D485-E32A-28E7-3255-08A8465CCAED}"/>
              </a:ext>
            </a:extLst>
          </p:cNvPr>
          <p:cNvPicPr>
            <a:picLocks noChangeAspect="1"/>
          </p:cNvPicPr>
          <p:nvPr/>
        </p:nvPicPr>
        <p:blipFill rotWithShape="1">
          <a:blip r:embed="rId2"/>
          <a:srcRect l="22357" r="1370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3"/>
          <a:stretch>
            <a:fillRect/>
          </a:stretch>
        </p:blipFill>
        <p:spPr>
          <a:xfrm>
            <a:off x="10584873" y="6038850"/>
            <a:ext cx="1219200" cy="546100"/>
          </a:xfrm>
          <a:prstGeom prst="rect">
            <a:avLst/>
          </a:prstGeom>
        </p:spPr>
      </p:pic>
      <p:sp>
        <p:nvSpPr>
          <p:cNvPr id="6" name="ZoneTexte 5">
            <a:extLst>
              <a:ext uri="{FF2B5EF4-FFF2-40B4-BE49-F238E27FC236}">
                <a16:creationId xmlns:a16="http://schemas.microsoft.com/office/drawing/2014/main" xmlns="" id="{AB5685CB-1334-E157-00B5-62F86755FB68}"/>
              </a:ext>
            </a:extLst>
          </p:cNvPr>
          <p:cNvSpPr txBox="1"/>
          <p:nvPr/>
        </p:nvSpPr>
        <p:spPr>
          <a:xfrm>
            <a:off x="807210" y="4627115"/>
            <a:ext cx="6097978" cy="923330"/>
          </a:xfrm>
          <a:prstGeom prst="rect">
            <a:avLst/>
          </a:prstGeom>
          <a:noFill/>
        </p:spPr>
        <p:txBody>
          <a:bodyPr wrap="square">
            <a:spAutoFit/>
          </a:bodyPr>
          <a:lstStyle/>
          <a:p>
            <a:r>
              <a:rPr lang="en-US" dirty="0"/>
              <a:t>Dr Armanda NANGMO</a:t>
            </a:r>
          </a:p>
          <a:p>
            <a:endParaRPr lang="en-US" dirty="0"/>
          </a:p>
          <a:p>
            <a:r>
              <a:rPr lang="en-US" dirty="0"/>
              <a:t>Alexia </a:t>
            </a:r>
            <a:r>
              <a:rPr lang="en-US" dirty="0" err="1"/>
              <a:t>Lachavanne</a:t>
            </a:r>
            <a:r>
              <a:rPr lang="en-US" dirty="0"/>
              <a:t> </a:t>
            </a:r>
          </a:p>
        </p:txBody>
      </p:sp>
    </p:spTree>
    <p:extLst>
      <p:ext uri="{BB962C8B-B14F-4D97-AF65-F5344CB8AC3E}">
        <p14:creationId xmlns:p14="http://schemas.microsoft.com/office/powerpoint/2010/main" val="2629965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C205127-BE9D-A11D-E8FB-29C76DD0565A}"/>
              </a:ext>
            </a:extLst>
          </p:cNvPr>
          <p:cNvSpPr>
            <a:spLocks noGrp="1"/>
          </p:cNvSpPr>
          <p:nvPr>
            <p:ph type="title"/>
          </p:nvPr>
        </p:nvSpPr>
        <p:spPr>
          <a:xfrm>
            <a:off x="156412" y="640080"/>
            <a:ext cx="4957010" cy="4334736"/>
          </a:xfrm>
        </p:spPr>
        <p:txBody>
          <a:bodyPr vert="horz" lIns="91440" tIns="45720" rIns="91440" bIns="45720" rtlCol="0" anchor="b">
            <a:normAutofit fontScale="90000"/>
          </a:bodyPr>
          <a:lstStyle/>
          <a:p>
            <a:pPr marL="342900" lvl="0" indent="-342900">
              <a:buFont typeface="Symbol" pitchFamily="2" charset="2"/>
              <a:buChar char=""/>
            </a:pPr>
            <a:r>
              <a:rPr lang="en-US" sz="1800" b="1" dirty="0"/>
              <a:t>For more information:</a:t>
            </a:r>
            <a:br>
              <a:rPr lang="en-US" sz="1800" b="1" dirty="0"/>
            </a:br>
            <a:r>
              <a:rPr lang="en-US" sz="1800" b="1" dirty="0"/>
              <a:t/>
            </a:r>
            <a:br>
              <a:rPr lang="en-US" sz="1800" b="1" dirty="0"/>
            </a:br>
            <a:r>
              <a:rPr lang="en-US" sz="1800" b="1" dirty="0"/>
              <a:t>- </a:t>
            </a:r>
            <a:r>
              <a:rPr lang="en-US" sz="1800" dirty="0">
                <a:effectLst/>
                <a:latin typeface="Calibri" panose="020F0502020204030204" pitchFamily="34" charset="0"/>
                <a:ea typeface="Times New Roman" panose="02020603050405020304" pitchFamily="18" charset="0"/>
              </a:rPr>
              <a:t>Human rights Declaration illustrated: </a:t>
            </a:r>
            <a:r>
              <a:rPr lang="en-US" sz="1800" u="sng" dirty="0">
                <a:solidFill>
                  <a:srgbClr val="0563C1"/>
                </a:solidFill>
                <a:effectLst/>
                <a:latin typeface="Calibri" panose="020F0502020204030204" pitchFamily="34" charset="0"/>
                <a:ea typeface="Times New Roman" panose="02020603050405020304" pitchFamily="18" charset="0"/>
                <a:hlinkClick r:id="rId2"/>
              </a:rPr>
              <a:t>https://www.un.org/en/udhrbook/pdf/udhr_booklet_en_web.pdf</a:t>
            </a:r>
            <a:r>
              <a:rPr lang="en-US" sz="1800" dirty="0">
                <a:effectLst/>
                <a:latin typeface="Calibri" panose="020F0502020204030204" pitchFamily="34"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
            </a:r>
            <a:br>
              <a:rPr lang="fr-FR" sz="1800" dirty="0">
                <a:effectLst/>
                <a:latin typeface="Times New Roman" panose="02020603050405020304" pitchFamily="18" charset="0"/>
                <a:ea typeface="Times New Roman" panose="02020603050405020304" pitchFamily="18" charset="0"/>
              </a:rPr>
            </a:br>
            <a:r>
              <a:rPr lang="fr-FR" sz="1800" dirty="0">
                <a:effectLst/>
                <a:latin typeface="Times New Roman" panose="02020603050405020304" pitchFamily="18" charset="0"/>
                <a:ea typeface="Times New Roman" panose="02020603050405020304" pitchFamily="18" charset="0"/>
              </a:rPr>
              <a:t/>
            </a:r>
            <a:br>
              <a:rPr lang="fr-FR" sz="1800" dirty="0">
                <a:effectLst/>
                <a:latin typeface="Times New Roman" panose="02020603050405020304" pitchFamily="18" charset="0"/>
                <a:ea typeface="Times New Roman" panose="02020603050405020304" pitchFamily="18" charset="0"/>
              </a:rPr>
            </a:br>
            <a:r>
              <a:rPr lang="fr-FR" sz="1800" dirty="0">
                <a:effectLst/>
                <a:latin typeface="Times New Roman" panose="02020603050405020304" pitchFamily="18"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Convention ratified by The Gambia: </a:t>
            </a:r>
            <a:r>
              <a:rPr lang="en-US" sz="1800" u="sng" dirty="0">
                <a:solidFill>
                  <a:srgbClr val="0563C1"/>
                </a:solidFill>
                <a:effectLst/>
                <a:latin typeface="Calibri" panose="020F0502020204030204" pitchFamily="34" charset="0"/>
                <a:ea typeface="Times New Roman" panose="02020603050405020304" pitchFamily="18" charset="0"/>
                <a:hlinkClick r:id="rId3"/>
              </a:rPr>
              <a:t>https://tbinternet.ohchr.org/_layouts/15/TreatyBodyExternal/Treaty.aspx?CountryID=64&amp;Lang=EN</a:t>
            </a:r>
            <a:r>
              <a:rPr lang="en-US" sz="1800" dirty="0">
                <a:effectLst/>
                <a:latin typeface="Calibri" panose="020F0502020204030204" pitchFamily="34" charset="0"/>
                <a:ea typeface="Times New Roman" panose="02020603050405020304" pitchFamily="18" charset="0"/>
              </a:rPr>
              <a:t> </a:t>
            </a:r>
            <a:br>
              <a:rPr lang="en-US" sz="1800" dirty="0">
                <a:effectLst/>
                <a:latin typeface="Calibri" panose="020F0502020204030204" pitchFamily="34" charset="0"/>
                <a:ea typeface="Times New Roman" panose="02020603050405020304" pitchFamily="18" charset="0"/>
              </a:rPr>
            </a:br>
            <a:r>
              <a:rPr lang="fr-FR" sz="1800" dirty="0">
                <a:effectLst/>
                <a:latin typeface="Times New Roman" panose="02020603050405020304" pitchFamily="18" charset="0"/>
                <a:ea typeface="Times New Roman" panose="02020603050405020304" pitchFamily="18" charset="0"/>
              </a:rPr>
              <a:t/>
            </a:r>
            <a:br>
              <a:rPr lang="fr-FR" sz="1800" dirty="0">
                <a:effectLst/>
                <a:latin typeface="Times New Roman" panose="02020603050405020304" pitchFamily="18" charset="0"/>
                <a:ea typeface="Times New Roman" panose="02020603050405020304" pitchFamily="18" charset="0"/>
              </a:rPr>
            </a:br>
            <a:r>
              <a:rPr lang="fr-FR" sz="1800" dirty="0">
                <a:effectLst/>
                <a:latin typeface="Times New Roman" panose="02020603050405020304" pitchFamily="18"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Maputo protocol: </a:t>
            </a:r>
            <a:r>
              <a:rPr lang="en-US" sz="1800" u="sng" dirty="0">
                <a:solidFill>
                  <a:srgbClr val="0563C1"/>
                </a:solidFill>
                <a:effectLst/>
                <a:latin typeface="Calibri" panose="020F0502020204030204" pitchFamily="34" charset="0"/>
                <a:ea typeface="Times New Roman" panose="02020603050405020304" pitchFamily="18" charset="0"/>
                <a:hlinkClick r:id="rId4"/>
              </a:rPr>
              <a:t>https://au.int/en/treaties/protocol-african-charter-human-and-peoples-rights-rights-women-africa</a:t>
            </a:r>
            <a:r>
              <a:rPr lang="en-US" sz="1800" dirty="0">
                <a:effectLst/>
                <a:latin typeface="Calibri" panose="020F0502020204030204" pitchFamily="34"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
            </a:r>
            <a:br>
              <a:rPr lang="fr-FR" sz="1800" dirty="0">
                <a:effectLst/>
                <a:latin typeface="Times New Roman" panose="02020603050405020304" pitchFamily="18" charset="0"/>
                <a:ea typeface="Times New Roman" panose="02020603050405020304" pitchFamily="18" charset="0"/>
              </a:rPr>
            </a:br>
            <a:endParaRPr lang="en-US" sz="5400" b="1" dirty="0"/>
          </a:p>
        </p:txBody>
      </p:sp>
      <p:sp>
        <p:nvSpPr>
          <p:cNvPr id="59"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Visage humain, personne, habits, sourire&#10;&#10;Description générée automatiquement">
            <a:extLst>
              <a:ext uri="{FF2B5EF4-FFF2-40B4-BE49-F238E27FC236}">
                <a16:creationId xmlns:a16="http://schemas.microsoft.com/office/drawing/2014/main" xmlns="" id="{9563D485-E32A-28E7-3255-08A8465CCAED}"/>
              </a:ext>
            </a:extLst>
          </p:cNvPr>
          <p:cNvPicPr>
            <a:picLocks noChangeAspect="1"/>
          </p:cNvPicPr>
          <p:nvPr/>
        </p:nvPicPr>
        <p:blipFill rotWithShape="1">
          <a:blip r:embed="rId5"/>
          <a:srcRect l="22357" r="1370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descr="Une image contenant cercle, Police, Graphique, jaune&#10;&#10;Description générée automatiquement">
            <a:extLst>
              <a:ext uri="{FF2B5EF4-FFF2-40B4-BE49-F238E27FC236}">
                <a16:creationId xmlns:a16="http://schemas.microsoft.com/office/drawing/2014/main" xmlns="" id="{C592F3C5-5C21-728E-8FD1-90B7E5D70D54}"/>
              </a:ext>
            </a:extLst>
          </p:cNvPr>
          <p:cNvPicPr>
            <a:picLocks noChangeAspect="1"/>
          </p:cNvPicPr>
          <p:nvPr/>
        </p:nvPicPr>
        <p:blipFill>
          <a:blip r:embed="rId6"/>
          <a:stretch>
            <a:fillRect/>
          </a:stretch>
        </p:blipFill>
        <p:spPr>
          <a:xfrm>
            <a:off x="10584873" y="6038850"/>
            <a:ext cx="1219200" cy="546100"/>
          </a:xfrm>
          <a:prstGeom prst="rect">
            <a:avLst/>
          </a:prstGeom>
        </p:spPr>
      </p:pic>
    </p:spTree>
    <p:extLst>
      <p:ext uri="{BB962C8B-B14F-4D97-AF65-F5344CB8AC3E}">
        <p14:creationId xmlns:p14="http://schemas.microsoft.com/office/powerpoint/2010/main" val="9781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0B3421-27E8-64F7-C72E-A20B3B5BFD28}"/>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xmlns="" id="{6FFCC227-AEF6-4194-577B-C14BE9F08F99}"/>
              </a:ext>
            </a:extLst>
          </p:cNvPr>
          <p:cNvSpPr>
            <a:spLocks noGrp="1"/>
          </p:cNvSpPr>
          <p:nvPr>
            <p:ph type="body" sz="quarter" idx="13"/>
          </p:nvPr>
        </p:nvSpPr>
        <p:spPr/>
        <p:txBody>
          <a:bodyPr/>
          <a:lstStyle/>
          <a:p>
            <a:r>
              <a:rPr lang="en-US" dirty="0"/>
              <a:t>1</a:t>
            </a:r>
          </a:p>
        </p:txBody>
      </p:sp>
      <p:sp>
        <p:nvSpPr>
          <p:cNvPr id="4" name="Text Placeholder 3">
            <a:extLst>
              <a:ext uri="{FF2B5EF4-FFF2-40B4-BE49-F238E27FC236}">
                <a16:creationId xmlns:a16="http://schemas.microsoft.com/office/drawing/2014/main" xmlns="" id="{EDA1DEE7-E7EE-60E4-4393-4B4043EFAC72}"/>
              </a:ext>
            </a:extLst>
          </p:cNvPr>
          <p:cNvSpPr>
            <a:spLocks noGrp="1"/>
          </p:cNvSpPr>
          <p:nvPr>
            <p:ph type="body" sz="quarter" idx="14"/>
          </p:nvPr>
        </p:nvSpPr>
        <p:spPr/>
        <p:txBody>
          <a:bodyPr/>
          <a:lstStyle/>
          <a:p>
            <a:r>
              <a:rPr lang="en-US" dirty="0"/>
              <a:t>2</a:t>
            </a:r>
          </a:p>
        </p:txBody>
      </p:sp>
      <p:sp>
        <p:nvSpPr>
          <p:cNvPr id="5" name="Text Placeholder 4">
            <a:extLst>
              <a:ext uri="{FF2B5EF4-FFF2-40B4-BE49-F238E27FC236}">
                <a16:creationId xmlns:a16="http://schemas.microsoft.com/office/drawing/2014/main" xmlns="" id="{0D7E0F31-9524-2A85-6CB5-22AF4974A1F5}"/>
              </a:ext>
            </a:extLst>
          </p:cNvPr>
          <p:cNvSpPr>
            <a:spLocks noGrp="1"/>
          </p:cNvSpPr>
          <p:nvPr>
            <p:ph type="body" sz="quarter" idx="15"/>
          </p:nvPr>
        </p:nvSpPr>
        <p:spPr/>
        <p:txBody>
          <a:bodyPr/>
          <a:lstStyle/>
          <a:p>
            <a:r>
              <a:rPr lang="en-US" dirty="0"/>
              <a:t>3</a:t>
            </a:r>
          </a:p>
        </p:txBody>
      </p:sp>
      <p:sp>
        <p:nvSpPr>
          <p:cNvPr id="6" name="Text Placeholder 5">
            <a:extLst>
              <a:ext uri="{FF2B5EF4-FFF2-40B4-BE49-F238E27FC236}">
                <a16:creationId xmlns:a16="http://schemas.microsoft.com/office/drawing/2014/main" xmlns="" id="{79D4236D-E11C-38FC-772B-CE8903600265}"/>
              </a:ext>
            </a:extLst>
          </p:cNvPr>
          <p:cNvSpPr>
            <a:spLocks noGrp="1"/>
          </p:cNvSpPr>
          <p:nvPr>
            <p:ph type="body" sz="quarter" idx="16"/>
          </p:nvPr>
        </p:nvSpPr>
        <p:spPr/>
        <p:txBody>
          <a:bodyPr/>
          <a:lstStyle/>
          <a:p>
            <a:r>
              <a:rPr lang="en-US" dirty="0"/>
              <a:t>4</a:t>
            </a:r>
          </a:p>
        </p:txBody>
      </p:sp>
      <p:sp>
        <p:nvSpPr>
          <p:cNvPr id="7" name="Text Placeholder 6">
            <a:extLst>
              <a:ext uri="{FF2B5EF4-FFF2-40B4-BE49-F238E27FC236}">
                <a16:creationId xmlns:a16="http://schemas.microsoft.com/office/drawing/2014/main" xmlns="" id="{2FC2164E-29EB-0A75-9DCC-C2F08040A581}"/>
              </a:ext>
            </a:extLst>
          </p:cNvPr>
          <p:cNvSpPr>
            <a:spLocks noGrp="1"/>
          </p:cNvSpPr>
          <p:nvPr>
            <p:ph type="body" sz="quarter" idx="17"/>
          </p:nvPr>
        </p:nvSpPr>
        <p:spPr/>
        <p:txBody>
          <a:bodyPr/>
          <a:lstStyle/>
          <a:p>
            <a:r>
              <a:rPr lang="en-US" dirty="0"/>
              <a:t>5</a:t>
            </a:r>
          </a:p>
        </p:txBody>
      </p:sp>
      <p:sp>
        <p:nvSpPr>
          <p:cNvPr id="8" name="Text Placeholder 7">
            <a:extLst>
              <a:ext uri="{FF2B5EF4-FFF2-40B4-BE49-F238E27FC236}">
                <a16:creationId xmlns:a16="http://schemas.microsoft.com/office/drawing/2014/main" xmlns="" id="{06974E3C-F63F-9F93-EE35-CD5E465CD080}"/>
              </a:ext>
            </a:extLst>
          </p:cNvPr>
          <p:cNvSpPr>
            <a:spLocks noGrp="1"/>
          </p:cNvSpPr>
          <p:nvPr>
            <p:ph type="body" sz="quarter" idx="18"/>
          </p:nvPr>
        </p:nvSpPr>
        <p:spPr/>
        <p:txBody>
          <a:bodyPr/>
          <a:lstStyle/>
          <a:p>
            <a:r>
              <a:rPr lang="en-US" sz="1800" dirty="0"/>
              <a:t>Key definitions</a:t>
            </a:r>
          </a:p>
          <a:p>
            <a:endParaRPr lang="en-US" sz="1800" dirty="0"/>
          </a:p>
        </p:txBody>
      </p:sp>
      <p:sp>
        <p:nvSpPr>
          <p:cNvPr id="9" name="Text Placeholder 8">
            <a:extLst>
              <a:ext uri="{FF2B5EF4-FFF2-40B4-BE49-F238E27FC236}">
                <a16:creationId xmlns:a16="http://schemas.microsoft.com/office/drawing/2014/main" xmlns="" id="{482D95C9-142A-BF9A-3602-F4AB11608174}"/>
              </a:ext>
            </a:extLst>
          </p:cNvPr>
          <p:cNvSpPr>
            <a:spLocks noGrp="1"/>
          </p:cNvSpPr>
          <p:nvPr>
            <p:ph type="body" sz="quarter" idx="19"/>
          </p:nvPr>
        </p:nvSpPr>
        <p:spPr>
          <a:xfrm>
            <a:off x="2992056" y="4326702"/>
            <a:ext cx="1937794" cy="1014984"/>
          </a:xfrm>
        </p:spPr>
        <p:txBody>
          <a:bodyPr/>
          <a:lstStyle/>
          <a:p>
            <a:r>
              <a:rPr lang="en-US" sz="1800" dirty="0"/>
              <a:t>Prevalence and Types of GBV</a:t>
            </a:r>
          </a:p>
          <a:p>
            <a:endParaRPr lang="en-US" dirty="0"/>
          </a:p>
        </p:txBody>
      </p:sp>
      <p:sp>
        <p:nvSpPr>
          <p:cNvPr id="10" name="Text Placeholder 9">
            <a:extLst>
              <a:ext uri="{FF2B5EF4-FFF2-40B4-BE49-F238E27FC236}">
                <a16:creationId xmlns:a16="http://schemas.microsoft.com/office/drawing/2014/main" xmlns="" id="{DD2F5204-1928-06AD-9878-6DD27D5DF27D}"/>
              </a:ext>
            </a:extLst>
          </p:cNvPr>
          <p:cNvSpPr>
            <a:spLocks noGrp="1"/>
          </p:cNvSpPr>
          <p:nvPr>
            <p:ph type="body" sz="quarter" idx="20"/>
          </p:nvPr>
        </p:nvSpPr>
        <p:spPr>
          <a:xfrm>
            <a:off x="5168328" y="4313642"/>
            <a:ext cx="1873052" cy="1130228"/>
          </a:xfrm>
        </p:spPr>
        <p:txBody>
          <a:bodyPr/>
          <a:lstStyle/>
          <a:p>
            <a:r>
              <a:rPr lang="en-US" sz="1800" dirty="0"/>
              <a:t>Risks and Causes of GBV</a:t>
            </a:r>
          </a:p>
        </p:txBody>
      </p:sp>
      <p:sp>
        <p:nvSpPr>
          <p:cNvPr id="11" name="Text Placeholder 10">
            <a:extLst>
              <a:ext uri="{FF2B5EF4-FFF2-40B4-BE49-F238E27FC236}">
                <a16:creationId xmlns:a16="http://schemas.microsoft.com/office/drawing/2014/main" xmlns="" id="{64977FAA-28B8-34BB-09CE-CCE6C8C73D62}"/>
              </a:ext>
            </a:extLst>
          </p:cNvPr>
          <p:cNvSpPr>
            <a:spLocks noGrp="1"/>
          </p:cNvSpPr>
          <p:nvPr>
            <p:ph type="body" sz="quarter" idx="21"/>
          </p:nvPr>
        </p:nvSpPr>
        <p:spPr>
          <a:xfrm>
            <a:off x="7279858" y="4319944"/>
            <a:ext cx="1947672" cy="851496"/>
          </a:xfrm>
        </p:spPr>
        <p:txBody>
          <a:bodyPr/>
          <a:lstStyle/>
          <a:p>
            <a:r>
              <a:rPr lang="en-US" sz="1800" dirty="0"/>
              <a:t>Consequences of GBV</a:t>
            </a:r>
          </a:p>
        </p:txBody>
      </p:sp>
      <p:sp>
        <p:nvSpPr>
          <p:cNvPr id="12" name="Text Placeholder 11">
            <a:extLst>
              <a:ext uri="{FF2B5EF4-FFF2-40B4-BE49-F238E27FC236}">
                <a16:creationId xmlns:a16="http://schemas.microsoft.com/office/drawing/2014/main" xmlns="" id="{8B9D1FB0-0B3C-DCCA-CB4F-4FEAE1317B81}"/>
              </a:ext>
            </a:extLst>
          </p:cNvPr>
          <p:cNvSpPr>
            <a:spLocks noGrp="1"/>
          </p:cNvSpPr>
          <p:nvPr>
            <p:ph type="body" sz="quarter" idx="22"/>
          </p:nvPr>
        </p:nvSpPr>
        <p:spPr/>
        <p:txBody>
          <a:bodyPr/>
          <a:lstStyle/>
          <a:p>
            <a:r>
              <a:rPr lang="en-US" sz="1800" dirty="0"/>
              <a:t>Summary</a:t>
            </a:r>
          </a:p>
          <a:p>
            <a:endParaRPr lang="en-US" dirty="0"/>
          </a:p>
        </p:txBody>
      </p:sp>
      <p:sp>
        <p:nvSpPr>
          <p:cNvPr id="15" name="Slide Number Placeholder 14">
            <a:extLst>
              <a:ext uri="{FF2B5EF4-FFF2-40B4-BE49-F238E27FC236}">
                <a16:creationId xmlns:a16="http://schemas.microsoft.com/office/drawing/2014/main" xmlns="" id="{9EB92BE4-4ECF-AA5A-EBFA-AC2DBA93582C}"/>
              </a:ext>
            </a:extLst>
          </p:cNvPr>
          <p:cNvSpPr>
            <a:spLocks noGrp="1"/>
          </p:cNvSpPr>
          <p:nvPr>
            <p:ph type="sldNum" sz="quarter" idx="12"/>
          </p:nvPr>
        </p:nvSpPr>
        <p:spPr/>
        <p:txBody>
          <a:bodyPr/>
          <a:lstStyle/>
          <a:p>
            <a:fld id="{8D0AFDD5-844D-364D-8AEC-50CF4D36D55D}" type="slidenum">
              <a:rPr lang="en-US" smtClean="0"/>
              <a:pPr/>
              <a:t>5</a:t>
            </a:fld>
            <a:endParaRPr lang="en-US" dirty="0"/>
          </a:p>
        </p:txBody>
      </p:sp>
      <p:sp>
        <p:nvSpPr>
          <p:cNvPr id="14" name="Footer Placeholder 13">
            <a:extLst>
              <a:ext uri="{FF2B5EF4-FFF2-40B4-BE49-F238E27FC236}">
                <a16:creationId xmlns:a16="http://schemas.microsoft.com/office/drawing/2014/main" xmlns="" id="{DE3B97B2-F540-9F02-5569-597A7E7B6E59}"/>
              </a:ext>
            </a:extLst>
          </p:cNvPr>
          <p:cNvSpPr>
            <a:spLocks noGrp="1"/>
          </p:cNvSpPr>
          <p:nvPr>
            <p:ph type="ftr" sz="quarter" idx="11"/>
          </p:nvPr>
        </p:nvSpPr>
        <p:spPr/>
        <p:txBody>
          <a:bodyPr/>
          <a:lstStyle/>
          <a:p>
            <a:r>
              <a:rPr lang="en-US" dirty="0"/>
              <a:t>GBV Basics</a:t>
            </a:r>
          </a:p>
        </p:txBody>
      </p:sp>
      <p:sp>
        <p:nvSpPr>
          <p:cNvPr id="13" name="Date Placeholder 12">
            <a:extLst>
              <a:ext uri="{FF2B5EF4-FFF2-40B4-BE49-F238E27FC236}">
                <a16:creationId xmlns:a16="http://schemas.microsoft.com/office/drawing/2014/main" xmlns="" id="{8FA1C40B-4426-2DD0-CFB0-3E30E9C28215}"/>
              </a:ext>
            </a:extLst>
          </p:cNvPr>
          <p:cNvSpPr>
            <a:spLocks noGrp="1"/>
          </p:cNvSpPr>
          <p:nvPr>
            <p:ph type="dt" sz="half" idx="10"/>
          </p:nvPr>
        </p:nvSpPr>
        <p:spPr>
          <a:xfrm>
            <a:off x="10485120" y="6400904"/>
            <a:ext cx="784105" cy="246888"/>
          </a:xfrm>
        </p:spPr>
        <p:txBody>
          <a:bodyPr/>
          <a:lstStyle/>
          <a:p>
            <a:r>
              <a:rPr lang="en-US" dirty="0"/>
              <a:t>12</a:t>
            </a:r>
            <a:r>
              <a:rPr lang="en-US" baseline="30000" dirty="0"/>
              <a:t>th</a:t>
            </a:r>
            <a:r>
              <a:rPr lang="en-US" dirty="0"/>
              <a:t> April 2024</a:t>
            </a:r>
          </a:p>
        </p:txBody>
      </p:sp>
    </p:spTree>
    <p:extLst>
      <p:ext uri="{BB962C8B-B14F-4D97-AF65-F5344CB8AC3E}">
        <p14:creationId xmlns:p14="http://schemas.microsoft.com/office/powerpoint/2010/main" val="68197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thes of various colors on rack">
            <a:extLst>
              <a:ext uri="{FF2B5EF4-FFF2-40B4-BE49-F238E27FC236}">
                <a16:creationId xmlns:a16="http://schemas.microsoft.com/office/drawing/2014/main" xmlns="" id="{4E814E97-AF39-125E-0B54-4E4128D34B6C}"/>
              </a:ext>
            </a:extLst>
          </p:cNvPr>
          <p:cNvPicPr>
            <a:picLocks noGrp="1" noChangeAspect="1"/>
          </p:cNvPicPr>
          <p:nvPr>
            <p:ph type="pic" sz="quarter" idx="13"/>
          </p:nvPr>
        </p:nvPicPr>
        <p:blipFill rotWithShape="1">
          <a:blip r:embed="rId2"/>
          <a:srcRect t="182" b="182"/>
          <a:stretch/>
        </p:blipFill>
        <p:spPr>
          <a:xfrm>
            <a:off x="8296656" y="0"/>
            <a:ext cx="3895344" cy="6858000"/>
          </a:xfrm>
        </p:spPr>
      </p:pic>
      <p:sp>
        <p:nvSpPr>
          <p:cNvPr id="7" name="Slide Number Placeholder 6">
            <a:extLst>
              <a:ext uri="{FF2B5EF4-FFF2-40B4-BE49-F238E27FC236}">
                <a16:creationId xmlns:a16="http://schemas.microsoft.com/office/drawing/2014/main" xmlns=""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6</a:t>
            </a:fld>
            <a:endParaRPr lang="en-US" dirty="0"/>
          </a:p>
        </p:txBody>
      </p:sp>
      <p:sp>
        <p:nvSpPr>
          <p:cNvPr id="14" name="TextBox 13">
            <a:extLst>
              <a:ext uri="{FF2B5EF4-FFF2-40B4-BE49-F238E27FC236}">
                <a16:creationId xmlns:a16="http://schemas.microsoft.com/office/drawing/2014/main" xmlns="" id="{C27D53D5-4103-A54A-D15E-0CBE0CC8812D}"/>
              </a:ext>
            </a:extLst>
          </p:cNvPr>
          <p:cNvSpPr txBox="1"/>
          <p:nvPr/>
        </p:nvSpPr>
        <p:spPr>
          <a:xfrm>
            <a:off x="5643880" y="2971800"/>
            <a:ext cx="914400" cy="914400"/>
          </a:xfrm>
          <a:prstGeom prst="rect">
            <a:avLst/>
          </a:prstGeom>
          <a:noFill/>
        </p:spPr>
        <p:txBody>
          <a:bodyPr wrap="square" rtlCol="0">
            <a:spAutoFit/>
          </a:bodyPr>
          <a:lstStyle/>
          <a:p>
            <a:endParaRPr lang="x-none" dirty="0"/>
          </a:p>
        </p:txBody>
      </p:sp>
      <p:sp>
        <p:nvSpPr>
          <p:cNvPr id="15" name="TextBox 14">
            <a:extLst>
              <a:ext uri="{FF2B5EF4-FFF2-40B4-BE49-F238E27FC236}">
                <a16:creationId xmlns:a16="http://schemas.microsoft.com/office/drawing/2014/main" xmlns="" id="{00E3F848-E335-4320-6501-8F8A6889F9DA}"/>
              </a:ext>
            </a:extLst>
          </p:cNvPr>
          <p:cNvSpPr txBox="1"/>
          <p:nvPr/>
        </p:nvSpPr>
        <p:spPr>
          <a:xfrm>
            <a:off x="1107440" y="1229360"/>
            <a:ext cx="4536440" cy="3046988"/>
          </a:xfrm>
          <a:prstGeom prst="rect">
            <a:avLst/>
          </a:prstGeom>
          <a:noFill/>
        </p:spPr>
        <p:txBody>
          <a:bodyPr wrap="square" rtlCol="0">
            <a:spAutoFit/>
          </a:bodyPr>
          <a:lstStyle/>
          <a:p>
            <a:r>
              <a:rPr lang="en-US" sz="4000" dirty="0"/>
              <a:t>Definitions</a:t>
            </a:r>
          </a:p>
          <a:p>
            <a:endParaRPr lang="en-US" sz="4000" dirty="0"/>
          </a:p>
          <a:p>
            <a:endParaRPr lang="en-US" sz="4000" dirty="0"/>
          </a:p>
          <a:p>
            <a:r>
              <a:rPr lang="en-US" dirty="0"/>
              <a:t>Sex</a:t>
            </a:r>
          </a:p>
          <a:p>
            <a:r>
              <a:rPr lang="en-US" dirty="0"/>
              <a:t>Gender</a:t>
            </a:r>
          </a:p>
          <a:p>
            <a:r>
              <a:rPr lang="en-US" dirty="0"/>
              <a:t>Power</a:t>
            </a:r>
          </a:p>
          <a:p>
            <a:r>
              <a:rPr lang="en-US" dirty="0"/>
              <a:t>Gender-Based Violence</a:t>
            </a:r>
            <a:endParaRPr lang="x-none" dirty="0"/>
          </a:p>
        </p:txBody>
      </p:sp>
    </p:spTree>
    <p:extLst>
      <p:ext uri="{BB962C8B-B14F-4D97-AF65-F5344CB8AC3E}">
        <p14:creationId xmlns:p14="http://schemas.microsoft.com/office/powerpoint/2010/main" val="378000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68CEA3-1DCF-AE1F-2FCD-1279454A6AD4}"/>
              </a:ext>
            </a:extLst>
          </p:cNvPr>
          <p:cNvSpPr>
            <a:spLocks noGrp="1"/>
          </p:cNvSpPr>
          <p:nvPr>
            <p:ph type="title"/>
          </p:nvPr>
        </p:nvSpPr>
        <p:spPr>
          <a:xfrm>
            <a:off x="374650" y="204788"/>
            <a:ext cx="11436350" cy="1135062"/>
          </a:xfrm>
        </p:spPr>
        <p:txBody>
          <a:bodyPr/>
          <a:lstStyle/>
          <a:p>
            <a:pPr eaLnBrk="1" fontAlgn="auto" hangingPunct="1">
              <a:spcAft>
                <a:spcPts val="0"/>
              </a:spcAft>
              <a:defRPr/>
            </a:pPr>
            <a:r>
              <a:rPr lang="en-US" dirty="0">
                <a:solidFill>
                  <a:schemeClr val="tx1"/>
                </a:solidFill>
                <a:ea typeface="+mj-ea"/>
              </a:rPr>
              <a:t>Definitions: Sex vs. gender</a:t>
            </a:r>
          </a:p>
        </p:txBody>
      </p:sp>
      <p:sp>
        <p:nvSpPr>
          <p:cNvPr id="4" name="Text Placeholder 3">
            <a:extLst>
              <a:ext uri="{FF2B5EF4-FFF2-40B4-BE49-F238E27FC236}">
                <a16:creationId xmlns:a16="http://schemas.microsoft.com/office/drawing/2014/main" xmlns="" id="{C77101FE-F912-D38F-E6C4-0DE19B707E02}"/>
              </a:ext>
            </a:extLst>
          </p:cNvPr>
          <p:cNvSpPr>
            <a:spLocks noGrp="1"/>
          </p:cNvSpPr>
          <p:nvPr>
            <p:ph type="body" idx="1"/>
          </p:nvPr>
        </p:nvSpPr>
        <p:spPr>
          <a:xfrm>
            <a:off x="706438" y="2232025"/>
            <a:ext cx="4754562" cy="823913"/>
          </a:xfrm>
        </p:spPr>
        <p:txBody>
          <a:bodyPr rtlCol="0"/>
          <a:lstStyle/>
          <a:p>
            <a:pPr eaLnBrk="1" fontAlgn="auto" hangingPunct="1">
              <a:buClr>
                <a:schemeClr val="accent3"/>
              </a:buClr>
              <a:defRPr/>
            </a:pPr>
            <a:r>
              <a:rPr lang="en-US" dirty="0">
                <a:solidFill>
                  <a:schemeClr val="tx1"/>
                </a:solidFill>
                <a:ea typeface="Open Sans" pitchFamily="34" charset="0"/>
                <a:cs typeface="Open Sans" pitchFamily="34" charset="0"/>
              </a:rPr>
              <a:t>Sex</a:t>
            </a:r>
          </a:p>
        </p:txBody>
      </p:sp>
      <p:sp>
        <p:nvSpPr>
          <p:cNvPr id="20484" name="Content Placeholder 2">
            <a:extLst>
              <a:ext uri="{FF2B5EF4-FFF2-40B4-BE49-F238E27FC236}">
                <a16:creationId xmlns:a16="http://schemas.microsoft.com/office/drawing/2014/main" xmlns="" id="{26E67FE9-0927-567E-FD97-AA96931259F3}"/>
              </a:ext>
            </a:extLst>
          </p:cNvPr>
          <p:cNvSpPr>
            <a:spLocks noGrp="1"/>
          </p:cNvSpPr>
          <p:nvPr>
            <p:ph sz="half" idx="2"/>
          </p:nvPr>
        </p:nvSpPr>
        <p:spPr>
          <a:xfrm>
            <a:off x="1023938" y="3143250"/>
            <a:ext cx="4437062" cy="2973388"/>
          </a:xfrm>
        </p:spPr>
        <p:txBody>
          <a:bodyPr/>
          <a:lstStyle/>
          <a:p>
            <a:pPr eaLnBrk="1" hangingPunct="1"/>
            <a:r>
              <a:rPr lang="en-US" altLang="x-none" sz="1800" dirty="0">
                <a:cs typeface="Open Sans" panose="020B0606030504020204" pitchFamily="34" charset="0"/>
              </a:rPr>
              <a:t>Refers to the biological and physical characteristics that define men and women. This includes reproductive systems (women have breasts and internal reproductive organs capable of gestating children, men have external reproductive organs, etc.). </a:t>
            </a:r>
            <a:endParaRPr lang="en-GB" altLang="x-none" sz="1800" dirty="0">
              <a:cs typeface="Open Sans" panose="020B0606030504020204" pitchFamily="34" charset="0"/>
            </a:endParaRPr>
          </a:p>
          <a:p>
            <a:pPr marL="0" indent="0" eaLnBrk="1" hangingPunct="1">
              <a:buNone/>
            </a:pPr>
            <a:endParaRPr lang="en-GB" altLang="x-none" sz="1800" dirty="0">
              <a:cs typeface="Open Sans" panose="020B0606030504020204" pitchFamily="34" charset="0"/>
            </a:endParaRPr>
          </a:p>
          <a:p>
            <a:pPr eaLnBrk="1" hangingPunct="1"/>
            <a:endParaRPr lang="en-US" altLang="x-none" sz="1800" dirty="0">
              <a:cs typeface="Open Sans" panose="020B0606030504020204" pitchFamily="34" charset="0"/>
            </a:endParaRPr>
          </a:p>
        </p:txBody>
      </p:sp>
      <p:sp>
        <p:nvSpPr>
          <p:cNvPr id="5" name="Text Placeholder 4">
            <a:extLst>
              <a:ext uri="{FF2B5EF4-FFF2-40B4-BE49-F238E27FC236}">
                <a16:creationId xmlns:a16="http://schemas.microsoft.com/office/drawing/2014/main" xmlns="" id="{60D95C12-2E92-7E21-2E0C-83E1D2E08F29}"/>
              </a:ext>
            </a:extLst>
          </p:cNvPr>
          <p:cNvSpPr>
            <a:spLocks noGrp="1"/>
          </p:cNvSpPr>
          <p:nvPr>
            <p:ph type="body" idx="13"/>
          </p:nvPr>
        </p:nvSpPr>
        <p:spPr>
          <a:xfrm>
            <a:off x="6351588" y="2232025"/>
            <a:ext cx="4754562" cy="823913"/>
          </a:xfrm>
        </p:spPr>
        <p:txBody>
          <a:bodyPr rtlCol="0"/>
          <a:lstStyle/>
          <a:p>
            <a:pPr eaLnBrk="1" fontAlgn="auto" hangingPunct="1">
              <a:buClr>
                <a:schemeClr val="accent3"/>
              </a:buClr>
              <a:defRPr/>
            </a:pPr>
            <a:r>
              <a:rPr lang="en-US" dirty="0">
                <a:solidFill>
                  <a:schemeClr val="tx1"/>
                </a:solidFill>
                <a:ea typeface="Open Sans" pitchFamily="34" charset="0"/>
                <a:cs typeface="Open Sans" pitchFamily="34" charset="0"/>
              </a:rPr>
              <a:t>Gender</a:t>
            </a:r>
          </a:p>
        </p:txBody>
      </p:sp>
      <p:sp>
        <p:nvSpPr>
          <p:cNvPr id="20486" name="Content Placeholder 5">
            <a:extLst>
              <a:ext uri="{FF2B5EF4-FFF2-40B4-BE49-F238E27FC236}">
                <a16:creationId xmlns:a16="http://schemas.microsoft.com/office/drawing/2014/main" xmlns="" id="{FEFB78EE-B257-C185-0AEA-A193F9EC621F}"/>
              </a:ext>
            </a:extLst>
          </p:cNvPr>
          <p:cNvSpPr>
            <a:spLocks noGrp="1"/>
          </p:cNvSpPr>
          <p:nvPr>
            <p:ph sz="half" idx="14"/>
          </p:nvPr>
        </p:nvSpPr>
        <p:spPr>
          <a:xfrm>
            <a:off x="6669088" y="3143250"/>
            <a:ext cx="4437062" cy="2973388"/>
          </a:xfrm>
        </p:spPr>
        <p:txBody>
          <a:bodyPr/>
          <a:lstStyle/>
          <a:p>
            <a:pPr eaLnBrk="1" hangingPunct="1"/>
            <a:r>
              <a:rPr lang="en-US" altLang="x-none" sz="1800">
                <a:cs typeface="Open Sans" panose="020B0606030504020204" pitchFamily="34" charset="0"/>
              </a:rPr>
              <a:t>Refers to the social differences between males and females that are learned. Though deeply rooted in every culture, social differences are changeable over time, and have wide variations both within and between cultures. </a:t>
            </a:r>
            <a:r>
              <a:rPr lang="en-US" altLang="en-US" sz="1800">
                <a:cs typeface="Open Sans" panose="020B0606030504020204" pitchFamily="34" charset="0"/>
              </a:rPr>
              <a:t>“</a:t>
            </a:r>
            <a:r>
              <a:rPr lang="en-US" altLang="x-none" sz="1800">
                <a:cs typeface="Open Sans" panose="020B0606030504020204" pitchFamily="34" charset="0"/>
              </a:rPr>
              <a:t>Gender</a:t>
            </a:r>
            <a:r>
              <a:rPr lang="en-US" altLang="en-US" sz="1800">
                <a:cs typeface="Open Sans" panose="020B0606030504020204" pitchFamily="34" charset="0"/>
              </a:rPr>
              <a:t>”</a:t>
            </a:r>
            <a:r>
              <a:rPr lang="en-US" altLang="x-none" sz="1800">
                <a:cs typeface="Open Sans" panose="020B0606030504020204" pitchFamily="34" charset="0"/>
              </a:rPr>
              <a:t> determines the roles, responsibilities, opportunities, privileges, expectations, and limitations for males and for females in any culture. </a:t>
            </a:r>
            <a:endParaRPr lang="en-GB" altLang="x-none" sz="1800">
              <a:cs typeface="Open Sans" panose="020B0606030504020204" pitchFamily="34" charset="0"/>
            </a:endParaRPr>
          </a:p>
          <a:p>
            <a:pPr eaLnBrk="1" hangingPunct="1"/>
            <a:endParaRPr lang="en-US" altLang="x-none" sz="1800">
              <a:cs typeface="Open Sans" panose="020B0606030504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287D89-66C5-6ABC-FC73-6546196987B7}"/>
              </a:ext>
            </a:extLst>
          </p:cNvPr>
          <p:cNvSpPr>
            <a:spLocks noGrp="1"/>
          </p:cNvSpPr>
          <p:nvPr>
            <p:ph type="title"/>
          </p:nvPr>
        </p:nvSpPr>
        <p:spPr/>
        <p:txBody>
          <a:bodyPr/>
          <a:lstStyle/>
          <a:p>
            <a:r>
              <a:rPr lang="en-US" dirty="0">
                <a:solidFill>
                  <a:schemeClr val="tx1"/>
                </a:solidFill>
              </a:rPr>
              <a:t>Definition: Power</a:t>
            </a:r>
            <a:endParaRPr lang="x-none" dirty="0">
              <a:solidFill>
                <a:schemeClr val="tx1"/>
              </a:solidFill>
            </a:endParaRPr>
          </a:p>
        </p:txBody>
      </p:sp>
      <p:sp>
        <p:nvSpPr>
          <p:cNvPr id="4" name="Content Placeholder 3">
            <a:extLst>
              <a:ext uri="{FF2B5EF4-FFF2-40B4-BE49-F238E27FC236}">
                <a16:creationId xmlns:a16="http://schemas.microsoft.com/office/drawing/2014/main" xmlns="" id="{BC40A239-F93D-25AF-D4A6-222A088764DC}"/>
              </a:ext>
            </a:extLst>
          </p:cNvPr>
          <p:cNvSpPr>
            <a:spLocks noGrp="1"/>
          </p:cNvSpPr>
          <p:nvPr>
            <p:ph sz="half" idx="2"/>
          </p:nvPr>
        </p:nvSpPr>
        <p:spPr/>
        <p:txBody>
          <a:bodyPr/>
          <a:lstStyle/>
          <a:p>
            <a:r>
              <a:rPr lang="en-US" dirty="0"/>
              <a:t>Power is the ability to influence or to control, people, resources and/or events.</a:t>
            </a:r>
            <a:endParaRPr lang="x-none" dirty="0"/>
          </a:p>
        </p:txBody>
      </p:sp>
      <p:sp>
        <p:nvSpPr>
          <p:cNvPr id="5" name="Text Placeholder 4">
            <a:extLst>
              <a:ext uri="{FF2B5EF4-FFF2-40B4-BE49-F238E27FC236}">
                <a16:creationId xmlns:a16="http://schemas.microsoft.com/office/drawing/2014/main" xmlns="" id="{E7F6778D-2B24-1CBB-3F4E-6CBF260A7E18}"/>
              </a:ext>
            </a:extLst>
          </p:cNvPr>
          <p:cNvSpPr>
            <a:spLocks noGrp="1"/>
          </p:cNvSpPr>
          <p:nvPr>
            <p:ph type="body" idx="13"/>
          </p:nvPr>
        </p:nvSpPr>
        <p:spPr/>
        <p:txBody>
          <a:bodyPr/>
          <a:lstStyle/>
          <a:p>
            <a:r>
              <a:rPr lang="en-US" b="1" dirty="0">
                <a:solidFill>
                  <a:schemeClr val="tx1"/>
                </a:solidFill>
              </a:rPr>
              <a:t>Types of power</a:t>
            </a:r>
            <a:endParaRPr lang="x-none" b="1" dirty="0">
              <a:solidFill>
                <a:schemeClr val="tx1"/>
              </a:solidFill>
            </a:endParaRPr>
          </a:p>
        </p:txBody>
      </p:sp>
      <p:sp>
        <p:nvSpPr>
          <p:cNvPr id="6" name="Content Placeholder 5">
            <a:extLst>
              <a:ext uri="{FF2B5EF4-FFF2-40B4-BE49-F238E27FC236}">
                <a16:creationId xmlns:a16="http://schemas.microsoft.com/office/drawing/2014/main" xmlns="" id="{DD66FBE0-537F-1492-7F66-78E914142C37}"/>
              </a:ext>
            </a:extLst>
          </p:cNvPr>
          <p:cNvSpPr>
            <a:spLocks noGrp="1"/>
          </p:cNvSpPr>
          <p:nvPr>
            <p:ph sz="half" idx="14"/>
          </p:nvPr>
        </p:nvSpPr>
        <p:spPr/>
        <p:txBody>
          <a:bodyPr/>
          <a:lstStyle/>
          <a:p>
            <a:r>
              <a:rPr lang="en-US" dirty="0"/>
              <a:t>Power Over</a:t>
            </a:r>
          </a:p>
          <a:p>
            <a:r>
              <a:rPr lang="en-US" dirty="0"/>
              <a:t>Power Within</a:t>
            </a:r>
          </a:p>
          <a:p>
            <a:r>
              <a:rPr lang="en-US" dirty="0"/>
              <a:t>Power With</a:t>
            </a:r>
          </a:p>
          <a:p>
            <a:r>
              <a:rPr lang="en-US" dirty="0"/>
              <a:t>Power To</a:t>
            </a:r>
          </a:p>
          <a:p>
            <a:endParaRPr lang="x-none" dirty="0"/>
          </a:p>
        </p:txBody>
      </p:sp>
    </p:spTree>
    <p:extLst>
      <p:ext uri="{BB962C8B-B14F-4D97-AF65-F5344CB8AC3E}">
        <p14:creationId xmlns:p14="http://schemas.microsoft.com/office/powerpoint/2010/main" val="416357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5930" y="1825625"/>
            <a:ext cx="5177869" cy="4351338"/>
          </a:xfrm>
        </p:spPr>
        <p:txBody>
          <a:bodyPr/>
          <a:lstStyle/>
          <a:p>
            <a:r>
              <a:rPr lang="en-US" dirty="0"/>
              <a:t>Power over means the power that one person or group uses to control another person or group; it also means being able to impose decisions on others and is tightly connected to status</a:t>
            </a:r>
          </a:p>
        </p:txBody>
      </p:sp>
      <p:cxnSp>
        <p:nvCxnSpPr>
          <p:cNvPr id="11" name="Straight Connector 10"/>
          <p:cNvCxnSpPr/>
          <p:nvPr/>
        </p:nvCxnSpPr>
        <p:spPr>
          <a:xfrm>
            <a:off x="9043987" y="4552951"/>
            <a:ext cx="57150" cy="90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042939" y="4725084"/>
            <a:ext cx="57150" cy="90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042939" y="4638675"/>
            <a:ext cx="62961"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037129" y="4815571"/>
            <a:ext cx="62960" cy="958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4">
            <a:extLst>
              <a:ext uri="{FF2B5EF4-FFF2-40B4-BE49-F238E27FC236}">
                <a16:creationId xmlns:a16="http://schemas.microsoft.com/office/drawing/2014/main" xmlns="" id="{846E1CF2-F328-B579-6F98-3B93301E7467}"/>
              </a:ext>
            </a:extLst>
          </p:cNvPr>
          <p:cNvSpPr>
            <a:spLocks noGrp="1"/>
          </p:cNvSpPr>
          <p:nvPr>
            <p:ph type="title"/>
          </p:nvPr>
        </p:nvSpPr>
        <p:spPr/>
        <p:txBody>
          <a:bodyPr/>
          <a:lstStyle/>
          <a:p>
            <a:endParaRPr lang="fr-FR"/>
          </a:p>
        </p:txBody>
      </p:sp>
      <p:pic>
        <p:nvPicPr>
          <p:cNvPr id="9" name="Image 8" descr="Une image contenant texte, capture d’écran, Police, Graphique&#10;&#10;Description générée automatiquement">
            <a:extLst>
              <a:ext uri="{FF2B5EF4-FFF2-40B4-BE49-F238E27FC236}">
                <a16:creationId xmlns:a16="http://schemas.microsoft.com/office/drawing/2014/main" xmlns="" id="{1622F063-E7C5-4B55-6A1C-15B16B8B8238}"/>
              </a:ext>
            </a:extLst>
          </p:cNvPr>
          <p:cNvPicPr>
            <a:picLocks noChangeAspect="1"/>
          </p:cNvPicPr>
          <p:nvPr/>
        </p:nvPicPr>
        <p:blipFill>
          <a:blip r:embed="rId3"/>
          <a:stretch>
            <a:fillRect/>
          </a:stretch>
        </p:blipFill>
        <p:spPr>
          <a:xfrm>
            <a:off x="-20232" y="0"/>
            <a:ext cx="6036304" cy="6858000"/>
          </a:xfrm>
          <a:prstGeom prst="rect">
            <a:avLst/>
          </a:prstGeom>
        </p:spPr>
      </p:pic>
    </p:spTree>
    <p:extLst>
      <p:ext uri="{BB962C8B-B14F-4D97-AF65-F5344CB8AC3E}">
        <p14:creationId xmlns:p14="http://schemas.microsoft.com/office/powerpoint/2010/main" val="5286436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12940</TotalTime>
  <Words>4191</Words>
  <Application>Microsoft Office PowerPoint</Application>
  <PresentationFormat>Custom</PresentationFormat>
  <Paragraphs>548</Paragraphs>
  <Slides>48</Slides>
  <Notes>20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Thème Office</vt:lpstr>
      <vt:lpstr>Gender-Based Violence and introduction to Human Rights Principles Training </vt:lpstr>
      <vt:lpstr>1. Introduction and training overview </vt:lpstr>
      <vt:lpstr>Detailed Agenda </vt:lpstr>
      <vt:lpstr>2.Understanding Gender-Based Violence (GBV)  </vt:lpstr>
      <vt:lpstr>Agenda</vt:lpstr>
      <vt:lpstr>PowerPoint Presentation</vt:lpstr>
      <vt:lpstr>Definitions: Sex vs. gender</vt:lpstr>
      <vt:lpstr>Definition: Power</vt:lpstr>
      <vt:lpstr>PowerPoint Presentation</vt:lpstr>
      <vt:lpstr>PowerPoint Presentation</vt:lpstr>
      <vt:lpstr>PowerPoint Presentation</vt:lpstr>
      <vt:lpstr>PowerPoint Presentation</vt:lpstr>
      <vt:lpstr>PowerPoint Presentation</vt:lpstr>
      <vt:lpstr>PowerPoint Presentation</vt:lpstr>
      <vt:lpstr>Prevalence of GBV</vt:lpstr>
      <vt:lpstr>Causes of GBV</vt:lpstr>
      <vt:lpstr>PowerPoint Presentation</vt:lpstr>
      <vt:lpstr>Risks of GBV</vt:lpstr>
      <vt:lpstr>Consequences of GBV</vt:lpstr>
      <vt:lpstr>PowerPoint Presentation</vt:lpstr>
      <vt:lpstr>Summary </vt:lpstr>
      <vt:lpstr>3. What are Human rights?</vt:lpstr>
      <vt:lpstr>PowerPoint Presentation</vt:lpstr>
      <vt:lpstr>PowerPoint Presentation</vt:lpstr>
      <vt:lpstr>What is a Human Right violation?</vt:lpstr>
      <vt:lpstr>Synergies between Gender Equality and Human Rights </vt:lpstr>
      <vt:lpstr>4. Legal Frameworks protecting against GBV and ensuring Human Rights</vt:lpstr>
      <vt:lpstr>It all started with the Universal Declaration of Human rights (UDHR) </vt:lpstr>
      <vt:lpstr>Where are Human Rights written down?</vt:lpstr>
      <vt:lpstr>PowerPoint Presentation</vt:lpstr>
      <vt:lpstr>PowerPoint Presentation</vt:lpstr>
      <vt:lpstr>International and Regional Frameworks protecting against GBV</vt:lpstr>
      <vt:lpstr>Human Rights and GBV National Frameworks in The Gambia </vt:lpstr>
      <vt:lpstr>PowerPoint Presentation</vt:lpstr>
      <vt:lpstr>5. Reporting mechanisms and support for survivors</vt:lpstr>
      <vt:lpstr>How can GBV BE PREVENTED?</vt:lpstr>
      <vt:lpstr>GBV Reporting mechanisms in the Gambia</vt:lpstr>
      <vt:lpstr>SERVICES AVAILABLE</vt:lpstr>
      <vt:lpstr>6. Case studies</vt:lpstr>
      <vt:lpstr>Case Study 1: Case of rape</vt:lpstr>
      <vt:lpstr>PowerPoint Presentation</vt:lpstr>
      <vt:lpstr>PowerPoint Presentation</vt:lpstr>
      <vt:lpstr>PowerPoint Presentation</vt:lpstr>
      <vt:lpstr>PowerPoint Presentation</vt:lpstr>
      <vt:lpstr>PowerPoint Presentation</vt:lpstr>
      <vt:lpstr>Case 3 : Forced Marriage</vt:lpstr>
      <vt:lpstr>7. Conclusion and Q&amp;A </vt:lpstr>
      <vt:lpstr>For more information:  - Human rights Declaration illustrated: https://www.un.org/en/udhrbook/pdf/udhr_booklet_en_web.pdf   - Convention ratified by The Gambia: https://tbinternet.ohchr.org/_layouts/15/TreatyBodyExternal/Treaty.aspx?CountryID=64&amp;Lang=EN   - Maputo protocol: https://au.int/en/treaties/protocol-african-charter-human-and-peoples-rights-rights-women-africa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Gender-Based Violence Training</dc:title>
  <dc:creator>Alex Lachavanne</dc:creator>
  <cp:lastModifiedBy>unique Foundation</cp:lastModifiedBy>
  <cp:revision>23</cp:revision>
  <dcterms:created xsi:type="dcterms:W3CDTF">2024-04-09T10:37:56Z</dcterms:created>
  <dcterms:modified xsi:type="dcterms:W3CDTF">2024-05-20T11:35:12Z</dcterms:modified>
</cp:coreProperties>
</file>